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bril Fatface" panose="020B0604020202020204" charset="0"/>
      <p:regular r:id="rId27"/>
    </p:embeddedFont>
    <p:embeddedFont>
      <p:font typeface="Arimo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Arimo Bold Italics" panose="020B0604020202020204" charset="0"/>
      <p:regular r:id="rId30"/>
    </p:embeddedFont>
    <p:embeddedFont>
      <p:font typeface="Barlow Bold" panose="020B0604020202020204" charset="0"/>
      <p:regular r:id="rId31"/>
    </p:embeddedFont>
    <p:embeddedFont>
      <p:font typeface="Barlow Medium" panose="00000600000000000000" pitchFamily="2" charset="0"/>
      <p:regular r:id="rId32"/>
    </p:embeddedFont>
    <p:embeddedFont>
      <p:font typeface="Barlow Medium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S Gordon Serif" panose="020B0604020202020204" charset="0"/>
      <p:regular r:id="rId38"/>
    </p:embeddedFont>
    <p:embeddedFont>
      <p:font typeface="Open Sauce" panose="020B0604020202020204" charset="0"/>
      <p:regular r:id="rId39"/>
    </p:embeddedFont>
    <p:embeddedFont>
      <p:font typeface="Open Sauce Bold" panose="020B0604020202020204" charset="0"/>
      <p:regular r:id="rId40"/>
    </p:embeddedFont>
    <p:embeddedFont>
      <p:font typeface="Open Sauce Light" panose="020B0604020202020204" charset="0"/>
      <p:regular r:id="rId41"/>
    </p:embeddedFont>
    <p:embeddedFont>
      <p:font typeface="Open Sauce Light Bold" panose="020B0604020202020204" charset="0"/>
      <p:regular r:id="rId42"/>
    </p:embeddedFont>
    <p:embeddedFont>
      <p:font typeface="Telegraf" panose="020B0604020202020204" charset="0"/>
      <p:regular r:id="rId43"/>
    </p:embeddedFont>
    <p:embeddedFont>
      <p:font typeface="Telegraf Bold" panose="020B0604020202020204" charset="0"/>
      <p:regular r:id="rId44"/>
    </p:embeddedFont>
    <p:embeddedFont>
      <p:font typeface="Trocchi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95843" y="46347"/>
            <a:ext cx="8492157" cy="10194307"/>
            <a:chOff x="0" y="0"/>
            <a:chExt cx="3040949" cy="3650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0949" cy="3650471"/>
            </a:xfrm>
            <a:custGeom>
              <a:avLst/>
              <a:gdLst/>
              <a:ahLst/>
              <a:cxnLst/>
              <a:rect l="l" t="t" r="r" b="b"/>
              <a:pathLst>
                <a:path w="3040949" h="3650471">
                  <a:moveTo>
                    <a:pt x="2916489" y="3650470"/>
                  </a:moveTo>
                  <a:lnTo>
                    <a:pt x="124460" y="3650470"/>
                  </a:lnTo>
                  <a:cubicBezTo>
                    <a:pt x="55880" y="3650470"/>
                    <a:pt x="0" y="3594590"/>
                    <a:pt x="0" y="35260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16489" y="0"/>
                  </a:lnTo>
                  <a:cubicBezTo>
                    <a:pt x="2985069" y="0"/>
                    <a:pt x="3040949" y="55880"/>
                    <a:pt x="3040949" y="124460"/>
                  </a:cubicBezTo>
                  <a:lnTo>
                    <a:pt x="3040949" y="3526010"/>
                  </a:lnTo>
                  <a:cubicBezTo>
                    <a:pt x="3040949" y="3594591"/>
                    <a:pt x="2985069" y="3650471"/>
                    <a:pt x="2916489" y="3650471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852848" y="338661"/>
            <a:ext cx="6406452" cy="9609678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882347" y="8590674"/>
            <a:ext cx="523306" cy="523306"/>
            <a:chOff x="0" y="0"/>
            <a:chExt cx="697741" cy="697741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697741" cy="697741"/>
              <a:chOff x="-2540" y="-254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78621" y="255190"/>
              <a:ext cx="340500" cy="187361"/>
              <a:chOff x="0" y="0"/>
              <a:chExt cx="780113" cy="4292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5080"/>
                <a:ext cx="780113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780113" h="434340">
                    <a:moveTo>
                      <a:pt x="762333" y="187960"/>
                    </a:moveTo>
                    <a:lnTo>
                      <a:pt x="500713" y="11430"/>
                    </a:lnTo>
                    <a:cubicBezTo>
                      <a:pt x="482933" y="0"/>
                      <a:pt x="460073" y="3810"/>
                      <a:pt x="447373" y="21590"/>
                    </a:cubicBezTo>
                    <a:cubicBezTo>
                      <a:pt x="435943" y="39370"/>
                      <a:pt x="439753" y="62230"/>
                      <a:pt x="457533" y="74930"/>
                    </a:cubicBezTo>
                    <a:lnTo>
                      <a:pt x="616283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616283" y="257810"/>
                    </a:lnTo>
                    <a:lnTo>
                      <a:pt x="457533" y="364490"/>
                    </a:lnTo>
                    <a:cubicBezTo>
                      <a:pt x="439753" y="375920"/>
                      <a:pt x="435943" y="400050"/>
                      <a:pt x="447373" y="417830"/>
                    </a:cubicBezTo>
                    <a:cubicBezTo>
                      <a:pt x="454993" y="429260"/>
                      <a:pt x="466423" y="434340"/>
                      <a:pt x="479123" y="434340"/>
                    </a:cubicBezTo>
                    <a:cubicBezTo>
                      <a:pt x="486743" y="434340"/>
                      <a:pt x="494363" y="431800"/>
                      <a:pt x="500713" y="427990"/>
                    </a:cubicBezTo>
                    <a:lnTo>
                      <a:pt x="763603" y="251460"/>
                    </a:lnTo>
                    <a:cubicBezTo>
                      <a:pt x="773763" y="243840"/>
                      <a:pt x="780113" y="232410"/>
                      <a:pt x="780113" y="219710"/>
                    </a:cubicBezTo>
                    <a:cubicBezTo>
                      <a:pt x="780113" y="207010"/>
                      <a:pt x="773763" y="195580"/>
                      <a:pt x="762333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9635" y="92693"/>
            <a:ext cx="994021" cy="14767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04221" y="1559878"/>
            <a:ext cx="6780437" cy="667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59"/>
              </a:lnSpc>
            </a:pPr>
            <a:r>
              <a:rPr lang="en-US" sz="7180">
                <a:solidFill>
                  <a:srgbClr val="000000"/>
                </a:solidFill>
                <a:latin typeface="Open Sauce"/>
              </a:rPr>
              <a:t>Insights on Online Violence  Against Women in Tanzania </a:t>
            </a:r>
            <a:r>
              <a:rPr lang="en-US" sz="1002">
                <a:solidFill>
                  <a:srgbClr val="00000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6780" y="600551"/>
            <a:ext cx="11762708" cy="9031851"/>
            <a:chOff x="0" y="0"/>
            <a:chExt cx="3103973" cy="238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3974" cy="2383348"/>
            </a:xfrm>
            <a:custGeom>
              <a:avLst/>
              <a:gdLst/>
              <a:ahLst/>
              <a:cxnLst/>
              <a:rect l="l" t="t" r="r" b="b"/>
              <a:pathLst>
                <a:path w="3103974" h="2383348">
                  <a:moveTo>
                    <a:pt x="2979513" y="2383348"/>
                  </a:moveTo>
                  <a:lnTo>
                    <a:pt x="124460" y="2383348"/>
                  </a:lnTo>
                  <a:cubicBezTo>
                    <a:pt x="55880" y="2383348"/>
                    <a:pt x="0" y="2327468"/>
                    <a:pt x="0" y="22588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9513" y="0"/>
                  </a:lnTo>
                  <a:cubicBezTo>
                    <a:pt x="3048093" y="0"/>
                    <a:pt x="3103974" y="55880"/>
                    <a:pt x="3103974" y="124460"/>
                  </a:cubicBezTo>
                  <a:lnTo>
                    <a:pt x="3103974" y="2258888"/>
                  </a:lnTo>
                  <a:cubicBezTo>
                    <a:pt x="3103974" y="2327468"/>
                    <a:pt x="3048093" y="2383348"/>
                    <a:pt x="2979513" y="2383348"/>
                  </a:cubicBezTo>
                  <a:close/>
                </a:path>
              </a:pathLst>
            </a:custGeom>
            <a:solidFill>
              <a:srgbClr val="FFD23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762979" y="1028700"/>
            <a:ext cx="5764320" cy="13905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2417732" cy="2417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725" y="9417152"/>
            <a:ext cx="526780" cy="7825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6597" y="3973531"/>
            <a:ext cx="7837403" cy="56588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4173" y="1152525"/>
            <a:ext cx="7626104" cy="35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1"/>
              </a:lnSpc>
            </a:pPr>
            <a:r>
              <a:rPr lang="en-US" sz="6821">
                <a:solidFill>
                  <a:srgbClr val="171717"/>
                </a:solidFill>
                <a:latin typeface="Barlow Bold"/>
              </a:rPr>
              <a:t>SAFE ONLINE SPACES </a:t>
            </a:r>
          </a:p>
          <a:p>
            <a:pPr algn="ctr">
              <a:lnSpc>
                <a:spcPts val="6821"/>
              </a:lnSpc>
            </a:pPr>
            <a:r>
              <a:rPr lang="en-US" sz="6821">
                <a:solidFill>
                  <a:srgbClr val="171717"/>
                </a:solidFill>
                <a:latin typeface="Barlow Bold"/>
              </a:rPr>
              <a:t>#MITANDAONASISI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16751" y="555171"/>
            <a:ext cx="3981069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487525" y="6655118"/>
            <a:ext cx="202063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</a:rPr>
              <a:t>RESPONSE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38324" y="4718904"/>
            <a:ext cx="9988004" cy="51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3009">
                <a:solidFill>
                  <a:srgbClr val="000000"/>
                </a:solidFill>
                <a:latin typeface="CS Gordon Serif"/>
              </a:rPr>
              <a:t>LP' DIGITAL'S APPROACH ON  OVAW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1735" y="6636068"/>
            <a:ext cx="168012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</a:rPr>
              <a:t>PREVENTIVE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68623" y="5840856"/>
            <a:ext cx="4548128" cy="215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*CAPACITY BUILDING </a:t>
            </a:r>
          </a:p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Digital Literacy &amp; Digital Safety</a:t>
            </a:r>
          </a:p>
          <a:p>
            <a:pPr algn="ctr">
              <a:lnSpc>
                <a:spcPts val="2171"/>
              </a:lnSpc>
            </a:pPr>
            <a:endParaRPr lang="en-US" sz="1551">
              <a:solidFill>
                <a:srgbClr val="000000"/>
              </a:solidFill>
              <a:latin typeface="Trocchi"/>
            </a:endParaRPr>
          </a:p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*ADVOCACY &amp; LOBBYING </a:t>
            </a:r>
          </a:p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Awareness Campaign</a:t>
            </a:r>
          </a:p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Policy &amp; Law Reforms</a:t>
            </a:r>
          </a:p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Mindset Change &amp; Sensitization for Enforcers </a:t>
            </a:r>
          </a:p>
          <a:p>
            <a:pPr algn="ctr">
              <a:lnSpc>
                <a:spcPts val="2171"/>
              </a:lnSpc>
            </a:pPr>
            <a:r>
              <a:rPr lang="en-US" sz="1551">
                <a:solidFill>
                  <a:srgbClr val="000000"/>
                </a:solidFill>
                <a:latin typeface="Trocchi"/>
              </a:rPr>
              <a:t>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58158" y="5669835"/>
            <a:ext cx="6229842" cy="226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7"/>
              </a:lnSpc>
            </a:pPr>
            <a:r>
              <a:rPr lang="en-US" sz="1448">
                <a:solidFill>
                  <a:srgbClr val="000000"/>
                </a:solidFill>
                <a:latin typeface="Trocchi"/>
              </a:rPr>
              <a:t>*REPORTING TOOLS FOR ESCALATION OF CASES</a:t>
            </a:r>
          </a:p>
          <a:p>
            <a:pPr algn="ctr">
              <a:lnSpc>
                <a:spcPts val="2027"/>
              </a:lnSpc>
            </a:pPr>
            <a:endParaRPr lang="en-US" sz="1448">
              <a:solidFill>
                <a:srgbClr val="000000"/>
              </a:solidFill>
              <a:latin typeface="Trocchi"/>
            </a:endParaRPr>
          </a:p>
          <a:p>
            <a:pPr algn="ctr">
              <a:lnSpc>
                <a:spcPts val="2027"/>
              </a:lnSpc>
            </a:pPr>
            <a:r>
              <a:rPr lang="en-US" sz="1448">
                <a:solidFill>
                  <a:srgbClr val="000000"/>
                </a:solidFill>
                <a:latin typeface="Trocchi"/>
              </a:rPr>
              <a:t>-Whatsapp Helpline + Google Form</a:t>
            </a:r>
          </a:p>
          <a:p>
            <a:pPr algn="ctr">
              <a:lnSpc>
                <a:spcPts val="2027"/>
              </a:lnSpc>
            </a:pPr>
            <a:r>
              <a:rPr lang="en-US" sz="1448">
                <a:solidFill>
                  <a:srgbClr val="000000"/>
                </a:solidFill>
                <a:latin typeface="Trocchi"/>
              </a:rPr>
              <a:t>  </a:t>
            </a:r>
          </a:p>
          <a:p>
            <a:pPr algn="ctr">
              <a:lnSpc>
                <a:spcPts val="2027"/>
              </a:lnSpc>
            </a:pPr>
            <a:r>
              <a:rPr lang="en-US" sz="1448">
                <a:solidFill>
                  <a:srgbClr val="000000"/>
                </a:solidFill>
                <a:latin typeface="Trocchi"/>
              </a:rPr>
              <a:t>*LEGAL AID FOR FILING OF CASES WITH TANPOL IN PARTNERSHIP WITH WILDAF</a:t>
            </a:r>
          </a:p>
          <a:p>
            <a:pPr algn="ctr">
              <a:lnSpc>
                <a:spcPts val="2027"/>
              </a:lnSpc>
            </a:pPr>
            <a:r>
              <a:rPr lang="en-US" sz="1448">
                <a:solidFill>
                  <a:srgbClr val="000000"/>
                </a:solidFill>
                <a:latin typeface="Trocchi"/>
              </a:rPr>
              <a:t> </a:t>
            </a:r>
          </a:p>
          <a:p>
            <a:pPr algn="ctr">
              <a:lnSpc>
                <a:spcPts val="2027"/>
              </a:lnSpc>
            </a:pPr>
            <a:r>
              <a:rPr lang="en-US" sz="1448">
                <a:solidFill>
                  <a:srgbClr val="000000"/>
                </a:solidFill>
                <a:latin typeface="Trocchi"/>
              </a:rPr>
              <a:t>*MENTAL WELLNESS/COUNSELLING</a:t>
            </a:r>
          </a:p>
          <a:p>
            <a:pPr algn="ctr">
              <a:lnSpc>
                <a:spcPts val="2027"/>
              </a:lnSpc>
            </a:pPr>
            <a:endParaRPr lang="en-US" sz="1448">
              <a:solidFill>
                <a:srgbClr val="000000"/>
              </a:solidFill>
              <a:latin typeface="Trocch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1266" y="8828888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80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76" y="9286875"/>
            <a:ext cx="588174" cy="8737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19860" y="3557102"/>
            <a:ext cx="5339440" cy="53394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9691" y="3456604"/>
            <a:ext cx="5439939" cy="54399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05733" y="2589532"/>
            <a:ext cx="10476533" cy="17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6728">
                <a:solidFill>
                  <a:srgbClr val="171717"/>
                </a:solidFill>
                <a:latin typeface="Barlow Bold"/>
              </a:rPr>
              <a:t>What does the Cyber Crime Law say...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2379" y="5807561"/>
            <a:ext cx="3843241" cy="100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r>
              <a:rPr lang="en-US" sz="1931">
                <a:solidFill>
                  <a:srgbClr val="171717"/>
                </a:solidFill>
                <a:latin typeface="Trocchi"/>
              </a:rPr>
              <a:t>-no section on OGBV</a:t>
            </a:r>
          </a:p>
          <a:p>
            <a:pPr algn="ctr">
              <a:lnSpc>
                <a:spcPts val="2704"/>
              </a:lnSpc>
            </a:pPr>
            <a:r>
              <a:rPr lang="en-US" sz="1931">
                <a:solidFill>
                  <a:srgbClr val="171717"/>
                </a:solidFill>
                <a:latin typeface="Trocchi"/>
              </a:rPr>
              <a:t>-In the case of NCII</a:t>
            </a:r>
          </a:p>
          <a:p>
            <a:pPr algn="ctr">
              <a:lnSpc>
                <a:spcPts val="2704"/>
              </a:lnSpc>
            </a:pPr>
            <a:r>
              <a:rPr lang="en-US" sz="1931">
                <a:solidFill>
                  <a:srgbClr val="171717"/>
                </a:solidFill>
                <a:latin typeface="Trocchi"/>
              </a:rPr>
              <a:t>the woman is criminalized first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1275" y="651750"/>
            <a:ext cx="16984499" cy="8983499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8007211"/>
            <a:ext cx="668874" cy="9936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2619" y="1173619"/>
            <a:ext cx="8084681" cy="808468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84817" y="2499186"/>
            <a:ext cx="5600485" cy="5288628"/>
            <a:chOff x="0" y="0"/>
            <a:chExt cx="7467313" cy="7051505"/>
          </a:xfrm>
        </p:grpSpPr>
        <p:sp>
          <p:nvSpPr>
            <p:cNvPr id="7" name="TextBox 7"/>
            <p:cNvSpPr txBox="1"/>
            <p:nvPr/>
          </p:nvSpPr>
          <p:spPr>
            <a:xfrm>
              <a:off x="0" y="6337130"/>
              <a:ext cx="746731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3350"/>
              <a:ext cx="7467313" cy="557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8000">
                  <a:solidFill>
                    <a:srgbClr val="171717"/>
                  </a:solidFill>
                  <a:latin typeface="Barlow Bold"/>
                </a:rPr>
                <a:t>WHAT DOES THE EVIDENCE SAY?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45280" y="6534021"/>
            <a:ext cx="2878988" cy="33235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76681" y="7033585"/>
            <a:ext cx="2416185" cy="144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"/>
              </a:lnSpc>
            </a:pPr>
            <a:r>
              <a:rPr lang="en-US" sz="1361">
                <a:solidFill>
                  <a:srgbClr val="FFFFFF"/>
                </a:solidFill>
                <a:latin typeface="Arimo"/>
              </a:rPr>
              <a:t>Underreporting of cases </a:t>
            </a:r>
          </a:p>
          <a:p>
            <a:pPr algn="ctr">
              <a:lnSpc>
                <a:spcPts val="1906"/>
              </a:lnSpc>
            </a:pPr>
            <a:endParaRPr lang="en-US" sz="1361">
              <a:solidFill>
                <a:srgbClr val="FFFFFF"/>
              </a:solidFill>
              <a:latin typeface="Arimo"/>
            </a:endParaRPr>
          </a:p>
          <a:p>
            <a:pPr marL="294028" lvl="1" indent="-147014" algn="ctr">
              <a:lnSpc>
                <a:spcPts val="1906"/>
              </a:lnSpc>
              <a:buFont typeface="Arial"/>
              <a:buChar char="•"/>
            </a:pPr>
            <a:r>
              <a:rPr lang="en-US" sz="1361">
                <a:solidFill>
                  <a:srgbClr val="FFFFFF"/>
                </a:solidFill>
                <a:latin typeface="Arimo"/>
              </a:rPr>
              <a:t>due to few convictions on abusers</a:t>
            </a:r>
          </a:p>
          <a:p>
            <a:pPr marL="294028" lvl="1" indent="-147014" algn="ctr">
              <a:lnSpc>
                <a:spcPts val="1906"/>
              </a:lnSpc>
              <a:buFont typeface="Arial"/>
              <a:buChar char="•"/>
            </a:pPr>
            <a:r>
              <a:rPr lang="en-US" sz="1361">
                <a:solidFill>
                  <a:srgbClr val="FFFFFF"/>
                </a:solidFill>
                <a:latin typeface="Arimo"/>
              </a:rPr>
              <a:t>TANPOL General  Attitude 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225" y="651750"/>
            <a:ext cx="16984499" cy="8983499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5F5E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7094" y="8264627"/>
            <a:ext cx="668874" cy="9936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3271" y="1028700"/>
            <a:ext cx="7968341" cy="79683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45280" y="6534021"/>
            <a:ext cx="2771285" cy="319917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21531" y="2719864"/>
            <a:ext cx="5600485" cy="5288628"/>
            <a:chOff x="0" y="0"/>
            <a:chExt cx="7467313" cy="7051505"/>
          </a:xfrm>
        </p:grpSpPr>
        <p:sp>
          <p:nvSpPr>
            <p:cNvPr id="8" name="TextBox 8"/>
            <p:cNvSpPr txBox="1"/>
            <p:nvPr/>
          </p:nvSpPr>
          <p:spPr>
            <a:xfrm>
              <a:off x="0" y="6337130"/>
              <a:ext cx="7467313" cy="714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3350"/>
              <a:ext cx="7467313" cy="557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8000">
                  <a:solidFill>
                    <a:srgbClr val="171717"/>
                  </a:solidFill>
                  <a:latin typeface="Barlow Bold"/>
                </a:rPr>
                <a:t>WHAT DOES THE EVIDENCE SAY?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46698" y="7272820"/>
            <a:ext cx="2168449" cy="86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1"/>
              </a:lnSpc>
            </a:pPr>
            <a:r>
              <a:rPr lang="en-US" sz="1222">
                <a:solidFill>
                  <a:srgbClr val="FFFFFF"/>
                </a:solidFill>
                <a:latin typeface="Arimo"/>
              </a:rPr>
              <a:t>Victims are more comfortable with an intermediary between them and the authorities - outside agency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1348962"/>
            <a:ext cx="7265890" cy="3157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22561" y="6529855"/>
            <a:ext cx="5844717" cy="34703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80142" y="6662528"/>
            <a:ext cx="5781688" cy="343287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524832" y="6057900"/>
            <a:ext cx="3492307" cy="42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561">
                <a:solidFill>
                  <a:srgbClr val="D45A25"/>
                </a:solidFill>
                <a:latin typeface="Abril Fatface"/>
              </a:rPr>
              <a:t>WHAT DO THEY NEED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84240" y="1635008"/>
            <a:ext cx="4771410" cy="45388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19227" y="344801"/>
            <a:ext cx="14849547" cy="68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1949">
                <a:solidFill>
                  <a:srgbClr val="D45A25"/>
                </a:solidFill>
                <a:latin typeface="Barlow Bold"/>
              </a:rPr>
              <a:t>RESULTS FROM OUR SHORT SURVEY ON HOW WOMEN USE DIGITAL PLATFORMS FOR BUSINESS AND WORK AND THEIR EXPERIENCE ON ONLINE HARRASMENT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4541" y="7937818"/>
            <a:ext cx="4383985" cy="2043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6"/>
              </a:lnSpc>
            </a:pPr>
            <a:r>
              <a:rPr lang="en-US" sz="1476">
                <a:solidFill>
                  <a:srgbClr val="FFFFFF"/>
                </a:solidFill>
                <a:latin typeface="Trocchi"/>
              </a:rPr>
              <a:t>fears around </a:t>
            </a:r>
          </a:p>
          <a:p>
            <a:pPr algn="ctr">
              <a:lnSpc>
                <a:spcPts val="2066"/>
              </a:lnSpc>
            </a:pPr>
            <a:r>
              <a:rPr lang="en-US" sz="1476">
                <a:solidFill>
                  <a:srgbClr val="FFFFFF"/>
                </a:solidFill>
                <a:latin typeface="Trocchi"/>
              </a:rPr>
              <a:t>privacy, safety and security</a:t>
            </a:r>
          </a:p>
          <a:p>
            <a:pPr algn="ctr">
              <a:lnSpc>
                <a:spcPts val="2066"/>
              </a:lnSpc>
            </a:pPr>
            <a:endParaRPr lang="en-US" sz="1476">
              <a:solidFill>
                <a:srgbClr val="FFFFFF"/>
              </a:solidFill>
              <a:latin typeface="Trocchi"/>
            </a:endParaRPr>
          </a:p>
          <a:p>
            <a:pPr algn="ctr">
              <a:lnSpc>
                <a:spcPts val="2066"/>
              </a:lnSpc>
            </a:pPr>
            <a:r>
              <a:rPr lang="en-US" sz="1476">
                <a:solidFill>
                  <a:srgbClr val="FFFFFF"/>
                </a:solidFill>
                <a:latin typeface="Trocchi"/>
              </a:rPr>
              <a:t>unaware of reporting processes</a:t>
            </a:r>
          </a:p>
          <a:p>
            <a:pPr algn="ctr">
              <a:lnSpc>
                <a:spcPts val="2066"/>
              </a:lnSpc>
            </a:pPr>
            <a:endParaRPr lang="en-US" sz="1476">
              <a:solidFill>
                <a:srgbClr val="FFFFFF"/>
              </a:solidFill>
              <a:latin typeface="Trocchi"/>
            </a:endParaRPr>
          </a:p>
          <a:p>
            <a:pPr algn="ctr">
              <a:lnSpc>
                <a:spcPts val="2066"/>
              </a:lnSpc>
            </a:pPr>
            <a:r>
              <a:rPr lang="en-US" sz="1476">
                <a:solidFill>
                  <a:srgbClr val="FFFFFF"/>
                </a:solidFill>
                <a:latin typeface="Trocchi"/>
              </a:rPr>
              <a:t>Reputation Damage  </a:t>
            </a:r>
          </a:p>
          <a:p>
            <a:pPr algn="ctr">
              <a:lnSpc>
                <a:spcPts val="2066"/>
              </a:lnSpc>
            </a:pPr>
            <a:endParaRPr lang="en-US" sz="1476">
              <a:solidFill>
                <a:srgbClr val="FFFFFF"/>
              </a:solidFill>
              <a:latin typeface="Trocchi"/>
            </a:endParaRPr>
          </a:p>
          <a:p>
            <a:pPr algn="ctr">
              <a:lnSpc>
                <a:spcPts val="2066"/>
              </a:lnSpc>
            </a:pPr>
            <a:r>
              <a:rPr lang="en-US" sz="1476">
                <a:solidFill>
                  <a:srgbClr val="FFFFFF"/>
                </a:solidFill>
                <a:latin typeface="Trocchi"/>
              </a:rPr>
              <a:t>Mental Wellness breakdown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34007" y="8061643"/>
            <a:ext cx="4322966" cy="172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Trocchi"/>
              </a:rPr>
              <a:t>targeted/specific  design &amp; access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Trocchi"/>
              </a:rPr>
              <a:t> of safety tools</a:t>
            </a:r>
          </a:p>
          <a:p>
            <a:pPr algn="ctr">
              <a:lnSpc>
                <a:spcPts val="1960"/>
              </a:lnSpc>
            </a:pPr>
            <a:endParaRPr lang="en-US" sz="1400">
              <a:solidFill>
                <a:srgbClr val="FFFFFF"/>
              </a:solidFill>
              <a:latin typeface="Trocchi"/>
            </a:endParaRP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Trocchi"/>
              </a:rPr>
              <a:t>Improve systems for reporting abuse/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Trocchi"/>
              </a:rPr>
              <a:t>platform accountability </a:t>
            </a:r>
          </a:p>
          <a:p>
            <a:pPr algn="ctr">
              <a:lnSpc>
                <a:spcPts val="1960"/>
              </a:lnSpc>
            </a:pPr>
            <a:endParaRPr lang="en-US" sz="1400">
              <a:solidFill>
                <a:srgbClr val="FFFFFF"/>
              </a:solidFill>
              <a:latin typeface="Trocchi"/>
            </a:endParaRP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Trocchi"/>
              </a:rPr>
              <a:t>Pyscho Social Safety Support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96629" y="5943600"/>
            <a:ext cx="1876693" cy="42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561">
                <a:solidFill>
                  <a:srgbClr val="D45A25"/>
                </a:solidFill>
                <a:latin typeface="Abril Fatface"/>
              </a:rPr>
              <a:t>CONCERNS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67279" y="1193070"/>
            <a:ext cx="7561808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D45A25"/>
                </a:solidFill>
                <a:latin typeface="Abril Fatface"/>
              </a:rPr>
              <a:t>ACTIONS TAKEN FROM BOTH MONITORED ACCOUNTS AND REPORTED CASES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80320" y="3179095"/>
            <a:ext cx="3906506" cy="109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0440" lvl="1" indent="-170220">
              <a:lnSpc>
                <a:spcPts val="2207"/>
              </a:lnSpc>
              <a:buFont typeface="Arial"/>
              <a:buChar char="•"/>
            </a:pPr>
            <a:r>
              <a:rPr lang="en-US" sz="1576">
                <a:solidFill>
                  <a:srgbClr val="FFFFFF"/>
                </a:solidFill>
                <a:latin typeface="Trocchi"/>
              </a:rPr>
              <a:t>Blocked Abuser Account</a:t>
            </a:r>
          </a:p>
          <a:p>
            <a:pPr marL="340440" lvl="1" indent="-170220">
              <a:lnSpc>
                <a:spcPts val="2207"/>
              </a:lnSpc>
              <a:buFont typeface="Arial"/>
              <a:buChar char="•"/>
            </a:pPr>
            <a:r>
              <a:rPr lang="en-US" sz="1576">
                <a:solidFill>
                  <a:srgbClr val="FFFFFF"/>
                </a:solidFill>
                <a:latin typeface="Trocchi"/>
              </a:rPr>
              <a:t> Reported to Online Platform </a:t>
            </a:r>
          </a:p>
          <a:p>
            <a:pPr marL="340440" lvl="1" indent="-170220" algn="l">
              <a:lnSpc>
                <a:spcPts val="2207"/>
              </a:lnSpc>
              <a:buFont typeface="Arial"/>
              <a:buChar char="•"/>
            </a:pPr>
            <a:r>
              <a:rPr lang="en-US" sz="1576">
                <a:solidFill>
                  <a:srgbClr val="FFFFFF"/>
                </a:solidFill>
                <a:latin typeface="Trocchi"/>
              </a:rPr>
              <a:t>Took a break from online platforms </a:t>
            </a:r>
          </a:p>
          <a:p>
            <a:pPr algn="ctr">
              <a:lnSpc>
                <a:spcPts val="2207"/>
              </a:lnSpc>
            </a:pPr>
            <a:r>
              <a:rPr lang="en-US" sz="1576">
                <a:solidFill>
                  <a:srgbClr val="FFFFFF"/>
                </a:solidFill>
                <a:latin typeface="Trocchi"/>
              </a:rPr>
              <a:t>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61374" y="1569948"/>
            <a:ext cx="4697926" cy="446890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895826" y="3188620"/>
            <a:ext cx="3988740" cy="779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4397" lvl="1" indent="-162199">
              <a:lnSpc>
                <a:spcPts val="2103"/>
              </a:lnSpc>
              <a:buFont typeface="Arial"/>
              <a:buChar char="•"/>
            </a:pPr>
            <a:r>
              <a:rPr lang="en-US" sz="1502">
                <a:solidFill>
                  <a:srgbClr val="FFFFFF"/>
                </a:solidFill>
                <a:latin typeface="Trocchi"/>
              </a:rPr>
              <a:t>Reduced online presence/engagement </a:t>
            </a:r>
          </a:p>
          <a:p>
            <a:pPr marL="324397" lvl="1" indent="-162199" algn="l">
              <a:lnSpc>
                <a:spcPts val="2103"/>
              </a:lnSpc>
              <a:buFont typeface="Arial"/>
              <a:buChar char="•"/>
            </a:pPr>
            <a:r>
              <a:rPr lang="en-US" sz="1502">
                <a:solidFill>
                  <a:srgbClr val="FFFFFF"/>
                </a:solidFill>
                <a:latin typeface="Trocchi"/>
              </a:rPr>
              <a:t>  Ceased using that online platform  </a:t>
            </a:r>
          </a:p>
          <a:p>
            <a:pPr algn="ctr">
              <a:lnSpc>
                <a:spcPts val="2103"/>
              </a:lnSpc>
            </a:pPr>
            <a:r>
              <a:rPr lang="en-US" sz="1502">
                <a:solidFill>
                  <a:srgbClr val="FFFFFF"/>
                </a:solidFill>
                <a:latin typeface="Trocchi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8" r="648"/>
          <a:stretch>
            <a:fillRect/>
          </a:stretch>
        </p:blipFill>
        <p:spPr>
          <a:xfrm>
            <a:off x="1754290" y="1320301"/>
            <a:ext cx="14779421" cy="83789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91495" y="176530"/>
            <a:ext cx="15505010" cy="85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Trocchi"/>
              </a:rPr>
              <a:t>MONITORED ACCOUNTS OF VOCAL &amp; ACTIVE WOMEN DIGITAL USERS  IN TANZANIA (UPDATED MONTHLY) https://docs.google.com/spreadsheets/d/1O8RdfUEKmuR0tSIfQQsqm7KKjaF70fr6/edit?usp=sharing&amp;ouid=108103790168063447876&amp;rtpof=true&amp;sd=true</a:t>
            </a:r>
          </a:p>
          <a:p>
            <a:pPr algn="ctr">
              <a:lnSpc>
                <a:spcPts val="2520"/>
              </a:lnSpc>
            </a:pPr>
            <a:endParaRPr lang="en-US" sz="1599">
              <a:solidFill>
                <a:srgbClr val="FFFFFF"/>
              </a:solidFill>
              <a:latin typeface="Trocch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3048" y="888292"/>
            <a:ext cx="15601903" cy="90361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9811" y="318407"/>
            <a:ext cx="1370837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</a:rPr>
              <a:t>MONITORED ACCOUNTS OF VOCAL &amp; ACTIVE WOMEN DIGITAL USERS  IN TANZANIA - UPDATED MONTHLY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30" b="1830"/>
          <a:stretch>
            <a:fillRect/>
          </a:stretch>
        </p:blipFill>
        <p:spPr>
          <a:xfrm>
            <a:off x="1227999" y="799743"/>
            <a:ext cx="16031301" cy="86875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46448" y="215401"/>
            <a:ext cx="417046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Trocchi"/>
              </a:rPr>
              <a:t>SPOTLIGHT OGBV STORY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74" b="874"/>
          <a:stretch>
            <a:fillRect/>
          </a:stretch>
        </p:blipFill>
        <p:spPr>
          <a:xfrm>
            <a:off x="1335933" y="1028700"/>
            <a:ext cx="15616133" cy="86688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46448" y="215401"/>
            <a:ext cx="417046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Trocchi"/>
              </a:rPr>
              <a:t>SPOTLIGHT OGBV STORY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62546" y="2945454"/>
            <a:ext cx="8827696" cy="4882005"/>
            <a:chOff x="0" y="0"/>
            <a:chExt cx="11770261" cy="650934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1957"/>
              <a:ext cx="11770261" cy="1297339"/>
              <a:chOff x="0" y="0"/>
              <a:chExt cx="6287307" cy="69299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287307" cy="692998"/>
              </a:xfrm>
              <a:custGeom>
                <a:avLst/>
                <a:gdLst/>
                <a:ahLst/>
                <a:cxnLst/>
                <a:rect l="l" t="t" r="r" b="b"/>
                <a:pathLst>
                  <a:path w="6287307" h="692998">
                    <a:moveTo>
                      <a:pt x="6162847" y="692998"/>
                    </a:moveTo>
                    <a:lnTo>
                      <a:pt x="124460" y="692998"/>
                    </a:lnTo>
                    <a:cubicBezTo>
                      <a:pt x="55880" y="692998"/>
                      <a:pt x="0" y="637118"/>
                      <a:pt x="0" y="5685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62847" y="0"/>
                    </a:lnTo>
                    <a:cubicBezTo>
                      <a:pt x="6231427" y="0"/>
                      <a:pt x="6287307" y="55880"/>
                      <a:pt x="6287307" y="124460"/>
                    </a:cubicBezTo>
                    <a:lnTo>
                      <a:pt x="6287307" y="568538"/>
                    </a:lnTo>
                    <a:cubicBezTo>
                      <a:pt x="6287307" y="637118"/>
                      <a:pt x="6231427" y="692998"/>
                      <a:pt x="6162847" y="692998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492913" y="-142875"/>
              <a:ext cx="10751707" cy="1484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84"/>
                </a:lnSpc>
              </a:pPr>
              <a:r>
                <a:rPr lang="en-US" sz="2797">
                  <a:solidFill>
                    <a:srgbClr val="000000"/>
                  </a:solidFill>
                  <a:latin typeface="Open Sauce Light Bold"/>
                </a:rPr>
                <a:t>Part 1: Women's Digital Inclusion Ecosytem- Who is doing what? 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1751971"/>
              <a:ext cx="11770261" cy="1297339"/>
              <a:chOff x="0" y="0"/>
              <a:chExt cx="6287307" cy="6929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87307" cy="692998"/>
              </a:xfrm>
              <a:custGeom>
                <a:avLst/>
                <a:gdLst/>
                <a:ahLst/>
                <a:cxnLst/>
                <a:rect l="l" t="t" r="r" b="b"/>
                <a:pathLst>
                  <a:path w="6287307" h="692998">
                    <a:moveTo>
                      <a:pt x="6162847" y="692998"/>
                    </a:moveTo>
                    <a:lnTo>
                      <a:pt x="124460" y="692998"/>
                    </a:lnTo>
                    <a:cubicBezTo>
                      <a:pt x="55880" y="692998"/>
                      <a:pt x="0" y="637118"/>
                      <a:pt x="0" y="5685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62847" y="0"/>
                    </a:lnTo>
                    <a:cubicBezTo>
                      <a:pt x="6231427" y="0"/>
                      <a:pt x="6287307" y="55880"/>
                      <a:pt x="6287307" y="124460"/>
                    </a:cubicBezTo>
                    <a:lnTo>
                      <a:pt x="6287307" y="568538"/>
                    </a:lnTo>
                    <a:cubicBezTo>
                      <a:pt x="6287307" y="637118"/>
                      <a:pt x="6231427" y="692998"/>
                      <a:pt x="6162847" y="692998"/>
                    </a:cubicBezTo>
                    <a:close/>
                  </a:path>
                </a:pathLst>
              </a:custGeom>
              <a:solidFill>
                <a:srgbClr val="FD9D24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92913" y="2161754"/>
              <a:ext cx="10751707" cy="392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5"/>
                </a:lnSpc>
              </a:pPr>
              <a:r>
                <a:rPr lang="en-US" sz="1599">
                  <a:solidFill>
                    <a:srgbClr val="000000"/>
                  </a:solidFill>
                  <a:latin typeface="Open Sauce Light Bold"/>
                </a:rPr>
                <a:t>Part 2:  Policy -  Emerging Trends and National Efforts to look forward to.  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3481986"/>
              <a:ext cx="11770261" cy="1297339"/>
              <a:chOff x="0" y="0"/>
              <a:chExt cx="6287307" cy="69299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87307" cy="692998"/>
              </a:xfrm>
              <a:custGeom>
                <a:avLst/>
                <a:gdLst/>
                <a:ahLst/>
                <a:cxnLst/>
                <a:rect l="l" t="t" r="r" b="b"/>
                <a:pathLst>
                  <a:path w="6287307" h="692998">
                    <a:moveTo>
                      <a:pt x="6162847" y="692998"/>
                    </a:moveTo>
                    <a:lnTo>
                      <a:pt x="124460" y="692998"/>
                    </a:lnTo>
                    <a:cubicBezTo>
                      <a:pt x="55880" y="692998"/>
                      <a:pt x="0" y="637118"/>
                      <a:pt x="0" y="5685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62847" y="0"/>
                    </a:lnTo>
                    <a:cubicBezTo>
                      <a:pt x="6231427" y="0"/>
                      <a:pt x="6287307" y="55880"/>
                      <a:pt x="6287307" y="124460"/>
                    </a:cubicBezTo>
                    <a:lnTo>
                      <a:pt x="6287307" y="568538"/>
                    </a:lnTo>
                    <a:cubicBezTo>
                      <a:pt x="6287307" y="637118"/>
                      <a:pt x="6231427" y="692998"/>
                      <a:pt x="6162847" y="692998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92913" y="3660447"/>
              <a:ext cx="10751707" cy="85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2"/>
                </a:lnSpc>
              </a:pPr>
              <a:r>
                <a:rPr lang="en-US" sz="1638">
                  <a:solidFill>
                    <a:srgbClr val="000000"/>
                  </a:solidFill>
                  <a:latin typeface="Open Sauce Light Bold"/>
                </a:rPr>
                <a:t>Part 3:Safe Online Spaces for Women &amp; Insights from #MitandaoNaSisi Advocacy Campaign 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5212001"/>
              <a:ext cx="11770261" cy="1297339"/>
              <a:chOff x="0" y="0"/>
              <a:chExt cx="6287307" cy="6929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87307" cy="692998"/>
              </a:xfrm>
              <a:custGeom>
                <a:avLst/>
                <a:gdLst/>
                <a:ahLst/>
                <a:cxnLst/>
                <a:rect l="l" t="t" r="r" b="b"/>
                <a:pathLst>
                  <a:path w="6287307" h="692998">
                    <a:moveTo>
                      <a:pt x="6162847" y="692998"/>
                    </a:moveTo>
                    <a:lnTo>
                      <a:pt x="124460" y="692998"/>
                    </a:lnTo>
                    <a:cubicBezTo>
                      <a:pt x="55880" y="692998"/>
                      <a:pt x="0" y="637118"/>
                      <a:pt x="0" y="5685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62847" y="0"/>
                    </a:lnTo>
                    <a:cubicBezTo>
                      <a:pt x="6231427" y="0"/>
                      <a:pt x="6287307" y="55880"/>
                      <a:pt x="6287307" y="124460"/>
                    </a:cubicBezTo>
                    <a:lnTo>
                      <a:pt x="6287307" y="568538"/>
                    </a:lnTo>
                    <a:cubicBezTo>
                      <a:pt x="6287307" y="637118"/>
                      <a:pt x="6231427" y="692998"/>
                      <a:pt x="6162847" y="692998"/>
                    </a:cubicBezTo>
                    <a:close/>
                  </a:path>
                </a:pathLst>
              </a:custGeom>
              <a:solidFill>
                <a:srgbClr val="FD9D24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92913" y="5618082"/>
              <a:ext cx="10751707" cy="399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2"/>
                </a:lnSpc>
              </a:pPr>
              <a:r>
                <a:rPr lang="en-US" sz="1638">
                  <a:solidFill>
                    <a:srgbClr val="000000"/>
                  </a:solidFill>
                  <a:latin typeface="Open Sauce Light Bold"/>
                </a:rPr>
                <a:t>Part 4:   Recommendations 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2720540"/>
            <a:ext cx="6289771" cy="4845921"/>
            <a:chOff x="0" y="0"/>
            <a:chExt cx="2212292" cy="17044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12292" cy="1704449"/>
            </a:xfrm>
            <a:custGeom>
              <a:avLst/>
              <a:gdLst/>
              <a:ahLst/>
              <a:cxnLst/>
              <a:rect l="l" t="t" r="r" b="b"/>
              <a:pathLst>
                <a:path w="2212292" h="1704449">
                  <a:moveTo>
                    <a:pt x="2087832" y="1704449"/>
                  </a:moveTo>
                  <a:lnTo>
                    <a:pt x="124460" y="1704449"/>
                  </a:lnTo>
                  <a:cubicBezTo>
                    <a:pt x="55880" y="1704449"/>
                    <a:pt x="0" y="1648569"/>
                    <a:pt x="0" y="15799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87832" y="0"/>
                  </a:lnTo>
                  <a:cubicBezTo>
                    <a:pt x="2156412" y="0"/>
                    <a:pt x="2212292" y="55880"/>
                    <a:pt x="2212292" y="124460"/>
                  </a:cubicBezTo>
                  <a:lnTo>
                    <a:pt x="2212292" y="1579989"/>
                  </a:lnTo>
                  <a:cubicBezTo>
                    <a:pt x="2212292" y="1648569"/>
                    <a:pt x="2156412" y="1704449"/>
                    <a:pt x="2087832" y="17044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6280296" y="9258300"/>
            <a:ext cx="523306" cy="523306"/>
            <a:chOff x="0" y="0"/>
            <a:chExt cx="697741" cy="697741"/>
          </a:xfrm>
        </p:grpSpPr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0"/>
              <a:ext cx="697741" cy="697741"/>
              <a:chOff x="-2540" y="-2540"/>
              <a:chExt cx="6355080" cy="635508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178621" y="255190"/>
              <a:ext cx="340500" cy="187361"/>
              <a:chOff x="0" y="0"/>
              <a:chExt cx="780113" cy="42926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5080"/>
                <a:ext cx="780113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780113" h="434340">
                    <a:moveTo>
                      <a:pt x="762333" y="187960"/>
                    </a:moveTo>
                    <a:lnTo>
                      <a:pt x="500713" y="11430"/>
                    </a:lnTo>
                    <a:cubicBezTo>
                      <a:pt x="482933" y="0"/>
                      <a:pt x="460073" y="3810"/>
                      <a:pt x="447373" y="21590"/>
                    </a:cubicBezTo>
                    <a:cubicBezTo>
                      <a:pt x="435943" y="39370"/>
                      <a:pt x="439753" y="62230"/>
                      <a:pt x="457533" y="74930"/>
                    </a:cubicBezTo>
                    <a:lnTo>
                      <a:pt x="616283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616283" y="257810"/>
                    </a:lnTo>
                    <a:lnTo>
                      <a:pt x="457533" y="364490"/>
                    </a:lnTo>
                    <a:cubicBezTo>
                      <a:pt x="439753" y="375920"/>
                      <a:pt x="435943" y="400050"/>
                      <a:pt x="447373" y="417830"/>
                    </a:cubicBezTo>
                    <a:cubicBezTo>
                      <a:pt x="454993" y="429260"/>
                      <a:pt x="466423" y="434340"/>
                      <a:pt x="479123" y="434340"/>
                    </a:cubicBezTo>
                    <a:cubicBezTo>
                      <a:pt x="486743" y="434340"/>
                      <a:pt x="494363" y="431800"/>
                      <a:pt x="500713" y="427990"/>
                    </a:cubicBezTo>
                    <a:lnTo>
                      <a:pt x="763603" y="251460"/>
                    </a:lnTo>
                    <a:cubicBezTo>
                      <a:pt x="773763" y="243840"/>
                      <a:pt x="780113" y="232410"/>
                      <a:pt x="780113" y="219710"/>
                    </a:cubicBezTo>
                    <a:cubicBezTo>
                      <a:pt x="780113" y="207010"/>
                      <a:pt x="773763" y="195580"/>
                      <a:pt x="762333" y="18796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8519945"/>
            <a:ext cx="994021" cy="147670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97577" y="3949700"/>
            <a:ext cx="4952017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Open Sauce"/>
              </a:rPr>
              <a:t>Contents of the Report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56" b="656"/>
          <a:stretch>
            <a:fillRect/>
          </a:stretch>
        </p:blipFill>
        <p:spPr>
          <a:xfrm>
            <a:off x="1335933" y="1028700"/>
            <a:ext cx="15616133" cy="86688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46448" y="215401"/>
            <a:ext cx="417046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Trocchi"/>
              </a:rPr>
              <a:t>SPOTLIGHT OGBV STORY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74" b="874"/>
          <a:stretch>
            <a:fillRect/>
          </a:stretch>
        </p:blipFill>
        <p:spPr>
          <a:xfrm>
            <a:off x="1335933" y="1028700"/>
            <a:ext cx="15616133" cy="86688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46448" y="215401"/>
            <a:ext cx="417046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Trocchi"/>
              </a:rPr>
              <a:t>SPOTLIGHT OGBV STORY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60"/>
          <a:stretch>
            <a:fillRect/>
          </a:stretch>
        </p:blipFill>
        <p:spPr>
          <a:xfrm>
            <a:off x="1227999" y="799743"/>
            <a:ext cx="16031301" cy="86875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46448" y="215401"/>
            <a:ext cx="4170462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Trocchi"/>
              </a:rPr>
              <a:t>SPOTLIGHT OGBV STORY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8614" y="5832434"/>
            <a:ext cx="3558436" cy="35584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0026" y="6039555"/>
            <a:ext cx="4717890" cy="34249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036" y="807584"/>
            <a:ext cx="994021" cy="1476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8368" r="736" b="36368"/>
          <a:stretch>
            <a:fillRect/>
          </a:stretch>
        </p:blipFill>
        <p:spPr>
          <a:xfrm>
            <a:off x="10350451" y="6489278"/>
            <a:ext cx="3188014" cy="31459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036" y="2653187"/>
            <a:ext cx="7013363" cy="1753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67731" y="2615012"/>
            <a:ext cx="4841935" cy="358303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34457" y="902834"/>
            <a:ext cx="13258583" cy="143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3"/>
              </a:lnSpc>
            </a:pPr>
            <a:r>
              <a:rPr lang="en-US" sz="5493">
                <a:solidFill>
                  <a:srgbClr val="FF814B"/>
                </a:solidFill>
                <a:latin typeface="Barlow Bold"/>
              </a:rPr>
              <a:t>#MITANDAONASISI ADVOCACY CAMPAIGN </a:t>
            </a:r>
          </a:p>
          <a:p>
            <a:pPr algn="ctr">
              <a:lnSpc>
                <a:spcPts val="5493"/>
              </a:lnSpc>
            </a:pPr>
            <a:r>
              <a:rPr lang="en-US" sz="5493">
                <a:solidFill>
                  <a:srgbClr val="FF814B"/>
                </a:solidFill>
                <a:latin typeface="Barlow Bold"/>
              </a:rPr>
              <a:t>METRICS FROM OCT-NOV 2021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05683" y="3094673"/>
            <a:ext cx="3308014" cy="406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Trocchi"/>
              </a:rPr>
              <a:t>Platforms Used 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Trocchi"/>
              </a:rPr>
              <a:t>Online :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Barlow Bold"/>
              </a:rPr>
              <a:t>Youtube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Barlow Bold"/>
              </a:rPr>
              <a:t>Twitter, Google Podcasts, Apple Podcasts, Website, Instagram, Facebook, TikTok </a:t>
            </a:r>
          </a:p>
          <a:p>
            <a:pPr algn="ctr">
              <a:lnSpc>
                <a:spcPts val="2519"/>
              </a:lnSpc>
            </a:pPr>
            <a:endParaRPr lang="en-US" sz="1799">
              <a:solidFill>
                <a:srgbClr val="D45A25"/>
              </a:solidFill>
              <a:latin typeface="Barlow Bold"/>
            </a:endParaRP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Trocchi"/>
              </a:rPr>
              <a:t>Offline 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Barlow Bold"/>
              </a:rPr>
              <a:t>Dizzim TV on Star Times &amp; Azam Decoders 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Barlow Bold"/>
              </a:rPr>
              <a:t>EFM &amp; ETV</a:t>
            </a:r>
          </a:p>
          <a:p>
            <a:pPr algn="ctr">
              <a:lnSpc>
                <a:spcPts val="2519"/>
              </a:lnSpc>
            </a:pPr>
            <a:endParaRPr lang="en-US" sz="1799">
              <a:solidFill>
                <a:srgbClr val="D45A25"/>
              </a:solidFill>
              <a:latin typeface="Barlow Bold"/>
            </a:endParaRP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D45A25"/>
                </a:solidFill>
                <a:latin typeface="Barlow Bold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18629" y="0"/>
            <a:ext cx="9141619" cy="10287000"/>
            <a:chOff x="0" y="0"/>
            <a:chExt cx="3215369" cy="36182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5369" cy="3618231"/>
            </a:xfrm>
            <a:custGeom>
              <a:avLst/>
              <a:gdLst/>
              <a:ahLst/>
              <a:cxnLst/>
              <a:rect l="l" t="t" r="r" b="b"/>
              <a:pathLst>
                <a:path w="3215369" h="3618231">
                  <a:moveTo>
                    <a:pt x="3090908" y="3618231"/>
                  </a:moveTo>
                  <a:lnTo>
                    <a:pt x="124460" y="3618231"/>
                  </a:lnTo>
                  <a:cubicBezTo>
                    <a:pt x="55880" y="3618231"/>
                    <a:pt x="0" y="3562352"/>
                    <a:pt x="0" y="34937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90909" y="0"/>
                  </a:lnTo>
                  <a:cubicBezTo>
                    <a:pt x="3159489" y="0"/>
                    <a:pt x="3215369" y="55880"/>
                    <a:pt x="3215369" y="124460"/>
                  </a:cubicBezTo>
                  <a:lnTo>
                    <a:pt x="3215369" y="3493772"/>
                  </a:lnTo>
                  <a:cubicBezTo>
                    <a:pt x="3215369" y="3562352"/>
                    <a:pt x="3159489" y="3618231"/>
                    <a:pt x="3090909" y="36182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18142" y="1567985"/>
            <a:ext cx="8387510" cy="2107096"/>
            <a:chOff x="0" y="0"/>
            <a:chExt cx="4433058" cy="11136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33058" cy="1113665"/>
            </a:xfrm>
            <a:custGeom>
              <a:avLst/>
              <a:gdLst/>
              <a:ahLst/>
              <a:cxnLst/>
              <a:rect l="l" t="t" r="r" b="b"/>
              <a:pathLst>
                <a:path w="4433058" h="1113665">
                  <a:moveTo>
                    <a:pt x="4308598" y="1113665"/>
                  </a:moveTo>
                  <a:lnTo>
                    <a:pt x="124460" y="1113665"/>
                  </a:lnTo>
                  <a:cubicBezTo>
                    <a:pt x="55880" y="1113665"/>
                    <a:pt x="0" y="1057785"/>
                    <a:pt x="0" y="9892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599" y="0"/>
                  </a:lnTo>
                  <a:cubicBezTo>
                    <a:pt x="4377179" y="0"/>
                    <a:pt x="4433058" y="55880"/>
                    <a:pt x="4433058" y="124460"/>
                  </a:cubicBezTo>
                  <a:lnTo>
                    <a:pt x="4433058" y="989205"/>
                  </a:lnTo>
                  <a:cubicBezTo>
                    <a:pt x="4433058" y="1057785"/>
                    <a:pt x="4377179" y="1113665"/>
                    <a:pt x="4308599" y="11136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18142" y="1567985"/>
            <a:ext cx="2664504" cy="2107096"/>
            <a:chOff x="0" y="0"/>
            <a:chExt cx="1408273" cy="11136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8273" cy="1113665"/>
            </a:xfrm>
            <a:custGeom>
              <a:avLst/>
              <a:gdLst/>
              <a:ahLst/>
              <a:cxnLst/>
              <a:rect l="l" t="t" r="r" b="b"/>
              <a:pathLst>
                <a:path w="1408273" h="1113665">
                  <a:moveTo>
                    <a:pt x="1283813" y="1113665"/>
                  </a:moveTo>
                  <a:lnTo>
                    <a:pt x="124460" y="1113665"/>
                  </a:lnTo>
                  <a:cubicBezTo>
                    <a:pt x="55880" y="1113665"/>
                    <a:pt x="0" y="1057785"/>
                    <a:pt x="0" y="9892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3813" y="0"/>
                  </a:lnTo>
                  <a:cubicBezTo>
                    <a:pt x="1352393" y="0"/>
                    <a:pt x="1408273" y="55880"/>
                    <a:pt x="1408273" y="124460"/>
                  </a:cubicBezTo>
                  <a:lnTo>
                    <a:pt x="1408273" y="989205"/>
                  </a:lnTo>
                  <a:cubicBezTo>
                    <a:pt x="1408273" y="1057785"/>
                    <a:pt x="1352393" y="1113665"/>
                    <a:pt x="1283813" y="1113665"/>
                  </a:cubicBezTo>
                  <a:close/>
                </a:path>
              </a:pathLst>
            </a:custGeom>
            <a:solidFill>
              <a:srgbClr val="FD9D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818142" y="4089952"/>
            <a:ext cx="8387510" cy="2107096"/>
            <a:chOff x="0" y="0"/>
            <a:chExt cx="4433058" cy="1113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33058" cy="1113665"/>
            </a:xfrm>
            <a:custGeom>
              <a:avLst/>
              <a:gdLst/>
              <a:ahLst/>
              <a:cxnLst/>
              <a:rect l="l" t="t" r="r" b="b"/>
              <a:pathLst>
                <a:path w="4433058" h="1113665">
                  <a:moveTo>
                    <a:pt x="4308598" y="1113665"/>
                  </a:moveTo>
                  <a:lnTo>
                    <a:pt x="124460" y="1113665"/>
                  </a:lnTo>
                  <a:cubicBezTo>
                    <a:pt x="55880" y="1113665"/>
                    <a:pt x="0" y="1057785"/>
                    <a:pt x="0" y="9892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599" y="0"/>
                  </a:lnTo>
                  <a:cubicBezTo>
                    <a:pt x="4377179" y="0"/>
                    <a:pt x="4433058" y="55880"/>
                    <a:pt x="4433058" y="124460"/>
                  </a:cubicBezTo>
                  <a:lnTo>
                    <a:pt x="4433058" y="989205"/>
                  </a:lnTo>
                  <a:cubicBezTo>
                    <a:pt x="4433058" y="1057785"/>
                    <a:pt x="4377179" y="1113665"/>
                    <a:pt x="4308599" y="11136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818142" y="4089952"/>
            <a:ext cx="2664504" cy="2107096"/>
            <a:chOff x="0" y="0"/>
            <a:chExt cx="1408273" cy="11136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8273" cy="1113665"/>
            </a:xfrm>
            <a:custGeom>
              <a:avLst/>
              <a:gdLst/>
              <a:ahLst/>
              <a:cxnLst/>
              <a:rect l="l" t="t" r="r" b="b"/>
              <a:pathLst>
                <a:path w="1408273" h="1113665">
                  <a:moveTo>
                    <a:pt x="1283813" y="1113665"/>
                  </a:moveTo>
                  <a:lnTo>
                    <a:pt x="124460" y="1113665"/>
                  </a:lnTo>
                  <a:cubicBezTo>
                    <a:pt x="55880" y="1113665"/>
                    <a:pt x="0" y="1057785"/>
                    <a:pt x="0" y="9892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3813" y="0"/>
                  </a:lnTo>
                  <a:cubicBezTo>
                    <a:pt x="1352393" y="0"/>
                    <a:pt x="1408273" y="55880"/>
                    <a:pt x="1408273" y="124460"/>
                  </a:cubicBezTo>
                  <a:lnTo>
                    <a:pt x="1408273" y="989205"/>
                  </a:lnTo>
                  <a:cubicBezTo>
                    <a:pt x="1408273" y="1057785"/>
                    <a:pt x="1352393" y="1113665"/>
                    <a:pt x="1283813" y="1113665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818142" y="6611920"/>
            <a:ext cx="8387510" cy="2107096"/>
            <a:chOff x="0" y="0"/>
            <a:chExt cx="4433058" cy="1113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33058" cy="1113665"/>
            </a:xfrm>
            <a:custGeom>
              <a:avLst/>
              <a:gdLst/>
              <a:ahLst/>
              <a:cxnLst/>
              <a:rect l="l" t="t" r="r" b="b"/>
              <a:pathLst>
                <a:path w="4433058" h="1113665">
                  <a:moveTo>
                    <a:pt x="4308598" y="1113665"/>
                  </a:moveTo>
                  <a:lnTo>
                    <a:pt x="124460" y="1113665"/>
                  </a:lnTo>
                  <a:cubicBezTo>
                    <a:pt x="55880" y="1113665"/>
                    <a:pt x="0" y="1057785"/>
                    <a:pt x="0" y="9892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599" y="0"/>
                  </a:lnTo>
                  <a:cubicBezTo>
                    <a:pt x="4377179" y="0"/>
                    <a:pt x="4433058" y="55880"/>
                    <a:pt x="4433058" y="124460"/>
                  </a:cubicBezTo>
                  <a:lnTo>
                    <a:pt x="4433058" y="989205"/>
                  </a:lnTo>
                  <a:cubicBezTo>
                    <a:pt x="4433058" y="1057785"/>
                    <a:pt x="4377179" y="1113665"/>
                    <a:pt x="4308599" y="111366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18142" y="6611920"/>
            <a:ext cx="2664504" cy="2107096"/>
            <a:chOff x="0" y="0"/>
            <a:chExt cx="1408273" cy="1113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08273" cy="1113665"/>
            </a:xfrm>
            <a:custGeom>
              <a:avLst/>
              <a:gdLst/>
              <a:ahLst/>
              <a:cxnLst/>
              <a:rect l="l" t="t" r="r" b="b"/>
              <a:pathLst>
                <a:path w="1408273" h="1113665">
                  <a:moveTo>
                    <a:pt x="1283813" y="1113665"/>
                  </a:moveTo>
                  <a:lnTo>
                    <a:pt x="124460" y="1113665"/>
                  </a:lnTo>
                  <a:cubicBezTo>
                    <a:pt x="55880" y="1113665"/>
                    <a:pt x="0" y="1057785"/>
                    <a:pt x="0" y="9892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3813" y="0"/>
                  </a:lnTo>
                  <a:cubicBezTo>
                    <a:pt x="1352393" y="0"/>
                    <a:pt x="1408273" y="55880"/>
                    <a:pt x="1408273" y="124460"/>
                  </a:cubicBezTo>
                  <a:lnTo>
                    <a:pt x="1408273" y="989205"/>
                  </a:lnTo>
                  <a:cubicBezTo>
                    <a:pt x="1408273" y="1057785"/>
                    <a:pt x="1352393" y="1113665"/>
                    <a:pt x="1283813" y="1113665"/>
                  </a:cubicBezTo>
                  <a:close/>
                </a:path>
              </a:pathLst>
            </a:custGeom>
            <a:solidFill>
              <a:srgbClr val="7F7979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20058" y="8810291"/>
            <a:ext cx="994021" cy="147670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28700" y="143834"/>
            <a:ext cx="5876898" cy="10143166"/>
            <a:chOff x="0" y="0"/>
            <a:chExt cx="7835864" cy="1352422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76200"/>
              <a:ext cx="7835864" cy="825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16"/>
                </a:lnSpc>
              </a:pPr>
              <a:r>
                <a:rPr lang="en-US" sz="3725">
                  <a:solidFill>
                    <a:srgbClr val="F366BA"/>
                  </a:solidFill>
                  <a:latin typeface="Open Sauce Bold"/>
                </a:rPr>
                <a:t>RECOMMENDATIONS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625896"/>
              <a:ext cx="7835864" cy="385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8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078262"/>
              <a:ext cx="7835864" cy="10445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"/>
                </a:rPr>
                <a:t> </a:t>
              </a: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More Recognition and Amplification on Online Gender Based Violence through law and policy </a:t>
              </a:r>
            </a:p>
            <a:p>
              <a:pPr>
                <a:lnSpc>
                  <a:spcPts val="2485"/>
                </a:lnSpc>
              </a:pPr>
              <a:endParaRPr lang="en-US" sz="1775">
                <a:solidFill>
                  <a:srgbClr val="000000"/>
                </a:solidFill>
                <a:latin typeface="Open Sauce Light Bold"/>
              </a:endParaRPr>
            </a:p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 More transparency on conviction of OVAW cases </a:t>
              </a:r>
            </a:p>
            <a:p>
              <a:pPr>
                <a:lnSpc>
                  <a:spcPts val="2485"/>
                </a:lnSpc>
              </a:pPr>
              <a:endParaRPr lang="en-US" sz="1775">
                <a:solidFill>
                  <a:srgbClr val="000000"/>
                </a:solidFill>
                <a:latin typeface="Open Sauce Light Bold"/>
              </a:endParaRPr>
            </a:p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More awareness on the Cybercrime Law and Policy specifically OVAW</a:t>
              </a:r>
            </a:p>
            <a:p>
              <a:pPr>
                <a:lnSpc>
                  <a:spcPts val="2485"/>
                </a:lnSpc>
              </a:pPr>
              <a:endParaRPr lang="en-US" sz="1775">
                <a:solidFill>
                  <a:srgbClr val="000000"/>
                </a:solidFill>
                <a:latin typeface="Open Sauce Light Bold"/>
              </a:endParaRPr>
            </a:p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Joint efforts in the Ecosystem to create pipeline support systems i.e the Coalition and partnership with WILDAF  </a:t>
              </a:r>
            </a:p>
            <a:p>
              <a:pPr>
                <a:lnSpc>
                  <a:spcPts val="2485"/>
                </a:lnSpc>
              </a:pPr>
              <a:endParaRPr lang="en-US" sz="1775">
                <a:solidFill>
                  <a:srgbClr val="000000"/>
                </a:solidFill>
                <a:latin typeface="Open Sauce Light Bold"/>
              </a:endParaRPr>
            </a:p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More efforts on changing the narrative and social norms hindering women's online participation  OVAW  </a:t>
              </a:r>
            </a:p>
            <a:p>
              <a:pPr>
                <a:lnSpc>
                  <a:spcPts val="2485"/>
                </a:lnSpc>
              </a:pPr>
              <a:endParaRPr lang="en-US" sz="1775">
                <a:solidFill>
                  <a:srgbClr val="000000"/>
                </a:solidFill>
                <a:latin typeface="Open Sauce Light Bold"/>
              </a:endParaRPr>
            </a:p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Political will in addressing affordability of devices and data </a:t>
              </a:r>
            </a:p>
            <a:p>
              <a:pPr>
                <a:lnSpc>
                  <a:spcPts val="2485"/>
                </a:lnSpc>
              </a:pPr>
              <a:endParaRPr lang="en-US" sz="1775">
                <a:solidFill>
                  <a:srgbClr val="000000"/>
                </a:solidFill>
                <a:latin typeface="Open Sauce Light Bold"/>
              </a:endParaRPr>
            </a:p>
            <a:p>
              <a:pPr marL="383238" lvl="1" indent="-191619">
                <a:lnSpc>
                  <a:spcPts val="2485"/>
                </a:lnSpc>
                <a:buFont typeface="Arial"/>
                <a:buChar char="•"/>
              </a:pPr>
              <a:r>
                <a:rPr lang="en-US" sz="1775">
                  <a:solidFill>
                    <a:srgbClr val="000000"/>
                  </a:solidFill>
                  <a:latin typeface="Open Sauce Light Bold"/>
                </a:rPr>
                <a:t>More targeted inverventions focusing on the diverse groups of women and their needs through co-creation and co-designing of solutions  </a:t>
              </a:r>
            </a:p>
            <a:p>
              <a:pPr>
                <a:lnSpc>
                  <a:spcPts val="2485"/>
                </a:lnSpc>
                <a:spcBef>
                  <a:spcPct val="0"/>
                </a:spcBef>
              </a:pPr>
              <a:r>
                <a:rPr lang="en-US" sz="1775">
                  <a:solidFill>
                    <a:srgbClr val="000000"/>
                  </a:solidFill>
                  <a:latin typeface="Open Sauce Light"/>
                </a:rPr>
                <a:t>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318726" y="2167508"/>
            <a:ext cx="166333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Open Sauce"/>
              </a:rPr>
              <a:t>Capacity Building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95450" y="2134805"/>
            <a:ext cx="4977871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Digital Literacy </a:t>
            </a:r>
          </a:p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Digital Citizenship</a:t>
            </a:r>
          </a:p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Digital Safety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18726" y="4689475"/>
            <a:ext cx="190826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Open Sauce"/>
              </a:rPr>
              <a:t>Advocacy &amp; Awareness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36869" y="4145818"/>
            <a:ext cx="3695034" cy="196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2573" lvl="1" indent="-176287">
              <a:lnSpc>
                <a:spcPts val="2286"/>
              </a:lnSpc>
              <a:buFont typeface="Arial"/>
              <a:buChar char="•"/>
            </a:pPr>
            <a:r>
              <a:rPr lang="en-US" sz="1633">
                <a:solidFill>
                  <a:srgbClr val="000000"/>
                </a:solidFill>
                <a:latin typeface="Open Sauce Light"/>
              </a:rPr>
              <a:t>Lobbying on Gender Responsive ICT Policy</a:t>
            </a:r>
          </a:p>
          <a:p>
            <a:pPr marL="352573" lvl="1" indent="-176287">
              <a:lnSpc>
                <a:spcPts val="2286"/>
              </a:lnSpc>
              <a:buFont typeface="Arial"/>
              <a:buChar char="•"/>
            </a:pPr>
            <a:r>
              <a:rPr lang="en-US" sz="1633">
                <a:solidFill>
                  <a:srgbClr val="000000"/>
                </a:solidFill>
                <a:latin typeface="Open Sauce Light"/>
              </a:rPr>
              <a:t>Lobbying on Cyber Crime Law to have OGBV Section </a:t>
            </a:r>
          </a:p>
          <a:p>
            <a:pPr marL="352574" lvl="1" indent="-176287">
              <a:lnSpc>
                <a:spcPts val="2286"/>
              </a:lnSpc>
              <a:buFont typeface="Arial"/>
              <a:buChar char="•"/>
            </a:pPr>
            <a:r>
              <a:rPr lang="en-US" sz="1633">
                <a:solidFill>
                  <a:srgbClr val="000000"/>
                </a:solidFill>
                <a:latin typeface="Open Sauce Light"/>
              </a:rPr>
              <a:t>Advocacy on  Stakeholders Accountability towards safe online spaces accross the piece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18726" y="6554217"/>
            <a:ext cx="1663334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Open Sauce"/>
              </a:rPr>
              <a:t>Access to Resources and Justice on OGBV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42187" y="6896483"/>
            <a:ext cx="4484398" cy="150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endParaRPr/>
          </a:p>
          <a:p>
            <a:pPr marL="367031" lvl="1" indent="-183515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 Light"/>
              </a:rPr>
              <a:t>Access to pyscho social safety and legal support on OGBV cases  </a:t>
            </a:r>
          </a:p>
          <a:p>
            <a:pPr marL="367031" lvl="1" indent="-183515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 Light"/>
              </a:rPr>
              <a:t>Industry Based Approach on pushing for safe online spaces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6236" y="6264080"/>
            <a:ext cx="7530462" cy="29942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65046" y="518746"/>
            <a:ext cx="1504515" cy="22350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22509" y="518746"/>
            <a:ext cx="3607497" cy="30065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31707" y="3872248"/>
            <a:ext cx="8627593" cy="62776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39168" y="3496690"/>
            <a:ext cx="11372936" cy="102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5"/>
              </a:lnSpc>
            </a:pPr>
            <a:r>
              <a:rPr lang="en-US" sz="1989">
                <a:solidFill>
                  <a:srgbClr val="D45A25"/>
                </a:solidFill>
                <a:latin typeface="Abril Fatface"/>
              </a:rPr>
              <a:t>This report is prepared by LP Digital,  an arm of The Launchpad Tanzania for the Women at Web Initiative </a:t>
            </a:r>
          </a:p>
          <a:p>
            <a:pPr algn="ctr">
              <a:lnSpc>
                <a:spcPts val="2785"/>
              </a:lnSpc>
            </a:pPr>
            <a:r>
              <a:rPr lang="en-US" sz="1989">
                <a:solidFill>
                  <a:srgbClr val="D45A25"/>
                </a:solidFill>
                <a:latin typeface="Abril Fatface"/>
              </a:rPr>
              <a:t>Which is Supported by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691836" y="1028700"/>
            <a:ext cx="217278" cy="21727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203" y="8405594"/>
            <a:ext cx="605650" cy="8997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3203" y="2973721"/>
            <a:ext cx="7697010" cy="4320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41570" y="1168151"/>
            <a:ext cx="14133386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7F7979"/>
                </a:solidFill>
                <a:latin typeface="Barlow Bold"/>
              </a:rPr>
              <a:t>WHERE ARE WE?</a:t>
            </a:r>
          </a:p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7F7979"/>
                </a:solidFill>
                <a:latin typeface="Barlow Bold"/>
              </a:rPr>
              <a:t>HOW MANY WOMEN HAVE INTERNET ACCESS IN TANZANIA?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9701" y="3536172"/>
            <a:ext cx="18527161" cy="3758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"Just over 41% of Tanzania’s population (25 million people) currently use mobile</a:t>
            </a:r>
          </a:p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technology, 1 while a fifth (12.3 million people) use mobile internet. </a:t>
            </a:r>
          </a:p>
          <a:p>
            <a:pPr>
              <a:lnSpc>
                <a:spcPts val="2286"/>
              </a:lnSpc>
            </a:pPr>
            <a:endParaRPr lang="en-US" sz="1632">
              <a:solidFill>
                <a:srgbClr val="171717"/>
              </a:solidFill>
              <a:latin typeface="Arimo Bold"/>
            </a:endParaRPr>
          </a:p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Both are slightly below the average adoption levels seen in Sub-Saharan Africa.</a:t>
            </a:r>
          </a:p>
          <a:p>
            <a:pPr>
              <a:lnSpc>
                <a:spcPts val="2286"/>
              </a:lnSpc>
            </a:pPr>
            <a:endParaRPr lang="en-US" sz="1632">
              <a:solidFill>
                <a:srgbClr val="171717"/>
              </a:solidFill>
              <a:latin typeface="Arimo Bold"/>
            </a:endParaRPr>
          </a:p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 Large sections of the population in Tanzania – especially in rural and low-income areas</a:t>
            </a:r>
          </a:p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 are therefore unable to connect. </a:t>
            </a:r>
          </a:p>
          <a:p>
            <a:pPr>
              <a:lnSpc>
                <a:spcPts val="2286"/>
              </a:lnSpc>
            </a:pPr>
            <a:endParaRPr lang="en-US" sz="1632">
              <a:solidFill>
                <a:srgbClr val="171717"/>
              </a:solidFill>
              <a:latin typeface="Arimo Bold"/>
            </a:endParaRPr>
          </a:p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Around a third of those in urban areas are currently connected to mobile internet </a:t>
            </a:r>
          </a:p>
          <a:p>
            <a:pPr>
              <a:lnSpc>
                <a:spcPts val="2286"/>
              </a:lnSpc>
            </a:pPr>
            <a:r>
              <a:rPr lang="en-US" sz="1632">
                <a:solidFill>
                  <a:srgbClr val="171717"/>
                </a:solidFill>
                <a:latin typeface="Arimo Bold"/>
              </a:rPr>
              <a:t>compared to 13% in rural areas" - </a:t>
            </a:r>
            <a:r>
              <a:rPr lang="en-US" sz="1632">
                <a:solidFill>
                  <a:srgbClr val="171717"/>
                </a:solidFill>
                <a:latin typeface="Arimo Bold Italics"/>
              </a:rPr>
              <a:t>GSMA Mobile Gender Report 2019 </a:t>
            </a:r>
          </a:p>
          <a:p>
            <a:pPr>
              <a:lnSpc>
                <a:spcPts val="1959"/>
              </a:lnSpc>
            </a:pPr>
            <a:endParaRPr lang="en-US" sz="1632">
              <a:solidFill>
                <a:srgbClr val="171717"/>
              </a:solidFill>
              <a:latin typeface="Arimo Bold Italics"/>
            </a:endParaRPr>
          </a:p>
          <a:p>
            <a:pPr>
              <a:lnSpc>
                <a:spcPts val="4898"/>
              </a:lnSpc>
            </a:pPr>
            <a:endParaRPr lang="en-US" sz="1632">
              <a:solidFill>
                <a:srgbClr val="171717"/>
              </a:solidFill>
              <a:latin typeface="Arimo Bold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09114" y="1091951"/>
            <a:ext cx="15727136" cy="2441677"/>
            <a:chOff x="0" y="0"/>
            <a:chExt cx="20969514" cy="3255569"/>
          </a:xfrm>
        </p:grpSpPr>
        <p:sp>
          <p:nvSpPr>
            <p:cNvPr id="5" name="AutoShape 5"/>
            <p:cNvSpPr/>
            <p:nvPr/>
          </p:nvSpPr>
          <p:spPr>
            <a:xfrm>
              <a:off x="0" y="3243809"/>
              <a:ext cx="20969514" cy="0"/>
            </a:xfrm>
            <a:prstGeom prst="line">
              <a:avLst/>
            </a:prstGeom>
            <a:ln w="1176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592445" y="133350"/>
              <a:ext cx="17449454" cy="2634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07"/>
                </a:lnSpc>
              </a:pPr>
              <a:r>
                <a:rPr lang="en-US" sz="7407">
                  <a:solidFill>
                    <a:srgbClr val="171717"/>
                  </a:solidFill>
                  <a:latin typeface="Barlow Bold"/>
                </a:rPr>
                <a:t>WHAT DOES THE NATIONAL DATA SAY? 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9519" y="2233190"/>
            <a:ext cx="4253556" cy="1519127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391173" y="4077831"/>
            <a:ext cx="6599044" cy="2583447"/>
            <a:chOff x="0" y="0"/>
            <a:chExt cx="8798725" cy="34445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798725" cy="3444596"/>
              <a:chOff x="0" y="0"/>
              <a:chExt cx="3835977" cy="150777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35977" cy="1507777"/>
              </a:xfrm>
              <a:custGeom>
                <a:avLst/>
                <a:gdLst/>
                <a:ahLst/>
                <a:cxnLst/>
                <a:rect l="l" t="t" r="r" b="b"/>
                <a:pathLst>
                  <a:path w="3835977" h="1507777">
                    <a:moveTo>
                      <a:pt x="3711517" y="1507777"/>
                    </a:moveTo>
                    <a:lnTo>
                      <a:pt x="124460" y="1507777"/>
                    </a:lnTo>
                    <a:cubicBezTo>
                      <a:pt x="55880" y="1507777"/>
                      <a:pt x="0" y="1451897"/>
                      <a:pt x="0" y="138331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11518" y="0"/>
                    </a:lnTo>
                    <a:cubicBezTo>
                      <a:pt x="3780098" y="0"/>
                      <a:pt x="3835977" y="55880"/>
                      <a:pt x="3835977" y="124460"/>
                    </a:cubicBezTo>
                    <a:lnTo>
                      <a:pt x="3835977" y="1383317"/>
                    </a:lnTo>
                    <a:cubicBezTo>
                      <a:pt x="3835977" y="1451897"/>
                      <a:pt x="3780098" y="1507777"/>
                      <a:pt x="3711518" y="1507777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697830" y="2326463"/>
              <a:ext cx="6584529" cy="366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56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97830" y="533480"/>
              <a:ext cx="6594065" cy="2330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56"/>
                </a:lnSpc>
              </a:pPr>
              <a:r>
                <a:rPr lang="en-US" sz="1571">
                  <a:solidFill>
                    <a:srgbClr val="171717"/>
                  </a:solidFill>
                  <a:latin typeface="Barlow Medium Bold"/>
                </a:rPr>
                <a:t>FACT - THERE IS NO DISAGGREGATED DATA SHOWING HOW MANY OUT OF THE 28 mil +  ARE WOMEN </a:t>
              </a:r>
            </a:p>
            <a:p>
              <a:pPr>
                <a:lnSpc>
                  <a:spcPts val="2356"/>
                </a:lnSpc>
              </a:pPr>
              <a:endParaRPr lang="en-US" sz="1571">
                <a:solidFill>
                  <a:srgbClr val="171717"/>
                </a:solidFill>
                <a:latin typeface="Barlow Medium Bold"/>
              </a:endParaRPr>
            </a:p>
            <a:p>
              <a:pPr marL="0" lvl="0" indent="0" algn="l">
                <a:lnSpc>
                  <a:spcPts val="2356"/>
                </a:lnSpc>
                <a:spcBef>
                  <a:spcPct val="0"/>
                </a:spcBef>
              </a:pPr>
              <a:r>
                <a:rPr lang="en-US" sz="1571">
                  <a:solidFill>
                    <a:srgbClr val="171717"/>
                  </a:solidFill>
                  <a:latin typeface="Barlow Medium"/>
                </a:rPr>
                <a:t>Upcoming Population Survey might include household data on internet usage and mobile device ownership - to be confirmed.  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06830" y="1383907"/>
              <a:ext cx="839333" cy="89708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065" y="2901342"/>
            <a:ext cx="5705370" cy="63569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0240" y="1239517"/>
            <a:ext cx="668874" cy="99367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40240" y="9229725"/>
            <a:ext cx="399860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</a:rPr>
              <a:t>SOURCE - TCRA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372" y="651750"/>
            <a:ext cx="15511008" cy="8983499"/>
            <a:chOff x="0" y="0"/>
            <a:chExt cx="524693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34" cy="3038863"/>
            </a:xfrm>
            <a:custGeom>
              <a:avLst/>
              <a:gdLst/>
              <a:ahLst/>
              <a:cxnLst/>
              <a:rect l="l" t="t" r="r" b="b"/>
              <a:pathLst>
                <a:path w="5246934" h="3038863">
                  <a:moveTo>
                    <a:pt x="512247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2474" y="0"/>
                  </a:lnTo>
                  <a:cubicBezTo>
                    <a:pt x="5191054" y="0"/>
                    <a:pt x="5246934" y="55880"/>
                    <a:pt x="5246934" y="124460"/>
                  </a:cubicBezTo>
                  <a:lnTo>
                    <a:pt x="5246934" y="2914403"/>
                  </a:lnTo>
                  <a:cubicBezTo>
                    <a:pt x="5246934" y="2982983"/>
                    <a:pt x="5191054" y="3038863"/>
                    <a:pt x="5122474" y="3038863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085960" y="2581061"/>
            <a:ext cx="3329262" cy="109646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83783" y="855885"/>
            <a:ext cx="8622406" cy="86224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6627" y="2482141"/>
            <a:ext cx="3367156" cy="458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IS</a:t>
            </a: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 </a:t>
            </a: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THE</a:t>
            </a:r>
          </a:p>
          <a:p>
            <a:pPr algn="ctr">
              <a:lnSpc>
                <a:spcPts val="2769"/>
              </a:lnSpc>
            </a:pPr>
            <a:endParaRPr lang="en-US" sz="3076">
              <a:solidFill>
                <a:srgbClr val="171717"/>
              </a:solidFill>
              <a:latin typeface="CS Gordon Serif"/>
            </a:endParaRP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 CURRENT</a:t>
            </a:r>
          </a:p>
          <a:p>
            <a:pPr algn="ctr">
              <a:lnSpc>
                <a:spcPts val="2769"/>
              </a:lnSpc>
            </a:pPr>
            <a:endParaRPr lang="en-US" sz="3076">
              <a:solidFill>
                <a:srgbClr val="171717"/>
              </a:solidFill>
              <a:latin typeface="CS Gordon Serif"/>
            </a:endParaRP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  ICT</a:t>
            </a:r>
          </a:p>
          <a:p>
            <a:pPr algn="ctr">
              <a:lnSpc>
                <a:spcPts val="2769"/>
              </a:lnSpc>
            </a:pPr>
            <a:endParaRPr lang="en-US" sz="3076">
              <a:solidFill>
                <a:srgbClr val="171717"/>
              </a:solidFill>
              <a:latin typeface="CS Gordon Serif"/>
            </a:endParaRP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POLICY </a:t>
            </a:r>
          </a:p>
          <a:p>
            <a:pPr algn="ctr">
              <a:lnSpc>
                <a:spcPts val="2769"/>
              </a:lnSpc>
            </a:pPr>
            <a:endParaRPr lang="en-US" sz="3076">
              <a:solidFill>
                <a:srgbClr val="171717"/>
              </a:solidFill>
              <a:latin typeface="CS Gordon Serif"/>
            </a:endParaRP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GENDER </a:t>
            </a:r>
          </a:p>
          <a:p>
            <a:pPr algn="ctr">
              <a:lnSpc>
                <a:spcPts val="2769"/>
              </a:lnSpc>
            </a:pPr>
            <a:endParaRPr lang="en-US" sz="3076">
              <a:solidFill>
                <a:srgbClr val="171717"/>
              </a:solidFill>
              <a:latin typeface="CS Gordon Serif"/>
            </a:endParaRPr>
          </a:p>
          <a:p>
            <a:pPr algn="ctr">
              <a:lnSpc>
                <a:spcPts val="2769"/>
              </a:lnSpc>
            </a:pPr>
            <a:r>
              <a:rPr lang="en-US" sz="3076">
                <a:solidFill>
                  <a:srgbClr val="171717"/>
                </a:solidFill>
                <a:latin typeface="CS Gordon Serif"/>
              </a:rPr>
              <a:t>INCLUSIVE?</a:t>
            </a:r>
          </a:p>
          <a:p>
            <a:pPr algn="ctr">
              <a:lnSpc>
                <a:spcPts val="384"/>
              </a:lnSpc>
            </a:pPr>
            <a:r>
              <a:rPr lang="en-US" sz="427">
                <a:solidFill>
                  <a:srgbClr val="171717"/>
                </a:solidFill>
                <a:latin typeface="CS Gordon Serif"/>
              </a:rPr>
              <a:t>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672" y="691688"/>
            <a:ext cx="5452334" cy="6521813"/>
            <a:chOff x="0" y="0"/>
            <a:chExt cx="7269778" cy="869575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269778" cy="8695751"/>
              <a:chOff x="0" y="0"/>
              <a:chExt cx="2540535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0535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2540535" h="3038863">
                    <a:moveTo>
                      <a:pt x="2416075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16075" y="0"/>
                    </a:lnTo>
                    <a:cubicBezTo>
                      <a:pt x="2484655" y="0"/>
                      <a:pt x="2540535" y="55880"/>
                      <a:pt x="2540535" y="124460"/>
                    </a:cubicBezTo>
                    <a:lnTo>
                      <a:pt x="2540535" y="2914403"/>
                    </a:lnTo>
                    <a:cubicBezTo>
                      <a:pt x="2540535" y="2982983"/>
                      <a:pt x="2484655" y="3038863"/>
                      <a:pt x="2416075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006771" y="364876"/>
              <a:ext cx="210318" cy="210318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754973" y="364876"/>
              <a:ext cx="210318" cy="210318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503174" y="364876"/>
              <a:ext cx="210318" cy="210318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562696" y="1320763"/>
            <a:ext cx="4874285" cy="7310251"/>
            <a:chOff x="0" y="0"/>
            <a:chExt cx="6499047" cy="97470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8100"/>
              <a:ext cx="6499047" cy="717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9"/>
                </a:lnSpc>
              </a:pPr>
              <a:r>
                <a:rPr lang="en-US" sz="2009">
                  <a:solidFill>
                    <a:srgbClr val="FF814B"/>
                  </a:solidFill>
                  <a:latin typeface="Barlow Bold"/>
                </a:rPr>
                <a:t>WHO IS DOING WHAT TOWARDS BRIDGING THE DIGITAL GENDER  DIVIDE IN TANZANIA (CSOs)</a:t>
              </a:r>
            </a:p>
            <a:p>
              <a:pPr algn="ctr">
                <a:lnSpc>
                  <a:spcPts val="3215"/>
                </a:lnSpc>
              </a:pPr>
              <a:endParaRPr lang="en-US" sz="2009">
                <a:solidFill>
                  <a:srgbClr val="FF814B"/>
                </a:solidFill>
                <a:latin typeface="Barlow Bold"/>
              </a:endParaRPr>
            </a:p>
            <a:p>
              <a:pPr algn="ctr">
                <a:lnSpc>
                  <a:spcPts val="3215"/>
                </a:lnSpc>
              </a:pPr>
              <a:r>
                <a:rPr lang="en-US" sz="1446">
                  <a:solidFill>
                    <a:srgbClr val="171717"/>
                  </a:solidFill>
                  <a:latin typeface="Barlow Bold"/>
                </a:rPr>
                <a:t>Existing Programs Focus on: </a:t>
              </a:r>
            </a:p>
            <a:p>
              <a:pPr algn="ctr">
                <a:lnSpc>
                  <a:spcPts val="1446"/>
                </a:lnSpc>
              </a:pPr>
              <a:endParaRPr lang="en-US" sz="1446">
                <a:solidFill>
                  <a:srgbClr val="171717"/>
                </a:solidFill>
                <a:latin typeface="Barlow Bold"/>
              </a:endParaRP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Co-creation of Solutions towards women's digital inclusion</a:t>
              </a: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Advocacy for a Gender Responsive ICT  Policy</a:t>
              </a:r>
            </a:p>
            <a:p>
              <a:pPr algn="ctr">
                <a:lnSpc>
                  <a:spcPts val="1599"/>
                </a:lnSpc>
              </a:pPr>
              <a:endParaRPr lang="en-US" sz="1599">
                <a:solidFill>
                  <a:srgbClr val="171717"/>
                </a:solidFill>
                <a:latin typeface="Barlow Bold"/>
              </a:endParaRP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Capacity Building/Digital Skills Programs</a:t>
              </a:r>
            </a:p>
            <a:p>
              <a:pPr algn="ctr">
                <a:lnSpc>
                  <a:spcPts val="1599"/>
                </a:lnSpc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  </a:t>
              </a: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Digital Resilience Programs</a:t>
              </a:r>
            </a:p>
            <a:p>
              <a:pPr algn="ctr">
                <a:lnSpc>
                  <a:spcPts val="1599"/>
                </a:lnSpc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 </a:t>
              </a: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Digital Economy Entry Programs for Women</a:t>
              </a:r>
            </a:p>
            <a:p>
              <a:pPr algn="ctr">
                <a:lnSpc>
                  <a:spcPts val="1599"/>
                </a:lnSpc>
              </a:pPr>
              <a:endParaRPr lang="en-US" sz="1599">
                <a:solidFill>
                  <a:srgbClr val="171717"/>
                </a:solidFill>
                <a:latin typeface="Barlow Bold"/>
              </a:endParaRP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Advocacy on Safe Online Spaces</a:t>
              </a:r>
            </a:p>
            <a:p>
              <a:pPr algn="ctr">
                <a:lnSpc>
                  <a:spcPts val="1599"/>
                </a:lnSpc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  </a:t>
              </a: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Cyber Crime Law Review to include OGBV section</a:t>
              </a:r>
            </a:p>
            <a:p>
              <a:pPr algn="ctr">
                <a:lnSpc>
                  <a:spcPts val="1599"/>
                </a:lnSpc>
              </a:pPr>
              <a:endParaRPr lang="en-US" sz="1599">
                <a:solidFill>
                  <a:srgbClr val="171717"/>
                </a:solidFill>
                <a:latin typeface="Barlow Bold"/>
              </a:endParaRPr>
            </a:p>
            <a:p>
              <a:pPr marL="345439" lvl="1" indent="-172720" algn="ctr">
                <a:lnSpc>
                  <a:spcPts val="1599"/>
                </a:lnSpc>
                <a:buFont typeface="Arial"/>
                <a:buChar char="•"/>
              </a:pPr>
              <a:r>
                <a:rPr lang="en-US" sz="1599">
                  <a:solidFill>
                    <a:srgbClr val="171717"/>
                  </a:solidFill>
                  <a:latin typeface="Barlow Bold"/>
                </a:rPr>
                <a:t>Digital Storytelling for Women </a:t>
              </a:r>
            </a:p>
            <a:p>
              <a:pPr algn="ctr">
                <a:lnSpc>
                  <a:spcPts val="1446"/>
                </a:lnSpc>
              </a:pPr>
              <a:endParaRPr lang="en-US" sz="1599">
                <a:solidFill>
                  <a:srgbClr val="171717"/>
                </a:solidFill>
                <a:latin typeface="Barlow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295056"/>
              <a:ext cx="6499047" cy="451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01443" y="755916"/>
            <a:ext cx="12077180" cy="63933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679" y="7494253"/>
            <a:ext cx="3223233" cy="17640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t="11291" b="11291"/>
          <a:stretch>
            <a:fillRect/>
          </a:stretch>
        </p:blipFill>
        <p:spPr>
          <a:xfrm>
            <a:off x="5436981" y="7494253"/>
            <a:ext cx="3212563" cy="176404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t="11907" b="11907"/>
          <a:stretch>
            <a:fillRect/>
          </a:stretch>
        </p:blipFill>
        <p:spPr>
          <a:xfrm>
            <a:off x="9539932" y="7494253"/>
            <a:ext cx="3371921" cy="17640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t="28866" b="28866"/>
          <a:stretch>
            <a:fillRect/>
          </a:stretch>
        </p:blipFill>
        <p:spPr>
          <a:xfrm>
            <a:off x="13842047" y="7494253"/>
            <a:ext cx="3198304" cy="17640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4429" y="8761464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611" y="288900"/>
            <a:ext cx="18130057" cy="9834227"/>
            <a:chOff x="0" y="0"/>
            <a:chExt cx="6200580" cy="33633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0580" cy="3363360"/>
            </a:xfrm>
            <a:custGeom>
              <a:avLst/>
              <a:gdLst/>
              <a:ahLst/>
              <a:cxnLst/>
              <a:rect l="l" t="t" r="r" b="b"/>
              <a:pathLst>
                <a:path w="6200580" h="3363360">
                  <a:moveTo>
                    <a:pt x="6076120" y="3363360"/>
                  </a:moveTo>
                  <a:lnTo>
                    <a:pt x="124460" y="3363360"/>
                  </a:lnTo>
                  <a:cubicBezTo>
                    <a:pt x="55880" y="3363360"/>
                    <a:pt x="0" y="3307480"/>
                    <a:pt x="0" y="32389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76120" y="0"/>
                  </a:lnTo>
                  <a:cubicBezTo>
                    <a:pt x="6144700" y="0"/>
                    <a:pt x="6200580" y="55880"/>
                    <a:pt x="6200580" y="124460"/>
                  </a:cubicBezTo>
                  <a:lnTo>
                    <a:pt x="6200580" y="3238900"/>
                  </a:lnTo>
                  <a:cubicBezTo>
                    <a:pt x="6200580" y="3307480"/>
                    <a:pt x="6144700" y="3363360"/>
                    <a:pt x="6076120" y="3363360"/>
                  </a:cubicBezTo>
                  <a:close/>
                </a:path>
              </a:pathLst>
            </a:custGeom>
            <a:solidFill>
              <a:srgbClr val="FFD23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888319" y="1501336"/>
            <a:ext cx="14997449" cy="8280270"/>
            <a:chOff x="0" y="0"/>
            <a:chExt cx="5275031" cy="2912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75031" cy="2912407"/>
            </a:xfrm>
            <a:custGeom>
              <a:avLst/>
              <a:gdLst/>
              <a:ahLst/>
              <a:cxnLst/>
              <a:rect l="l" t="t" r="r" b="b"/>
              <a:pathLst>
                <a:path w="5275031" h="2912407">
                  <a:moveTo>
                    <a:pt x="5150571" y="2912407"/>
                  </a:moveTo>
                  <a:lnTo>
                    <a:pt x="124460" y="2912407"/>
                  </a:lnTo>
                  <a:cubicBezTo>
                    <a:pt x="55880" y="2912407"/>
                    <a:pt x="0" y="2856527"/>
                    <a:pt x="0" y="27879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50571" y="0"/>
                  </a:lnTo>
                  <a:cubicBezTo>
                    <a:pt x="5219151" y="0"/>
                    <a:pt x="5275031" y="55880"/>
                    <a:pt x="5275031" y="124460"/>
                  </a:cubicBezTo>
                  <a:lnTo>
                    <a:pt x="5275031" y="2787947"/>
                  </a:lnTo>
                  <a:cubicBezTo>
                    <a:pt x="5275031" y="2856527"/>
                    <a:pt x="5219151" y="2912407"/>
                    <a:pt x="5150571" y="2912407"/>
                  </a:cubicBezTo>
                  <a:close/>
                </a:path>
              </a:pathLst>
            </a:custGeom>
            <a:solidFill>
              <a:srgbClr val="7F797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39940" y="9258300"/>
            <a:ext cx="523306" cy="523306"/>
            <a:chOff x="0" y="0"/>
            <a:chExt cx="697741" cy="697741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697741" cy="697741"/>
              <a:chOff x="-2540" y="-254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78621" y="255190"/>
              <a:ext cx="340500" cy="187361"/>
              <a:chOff x="0" y="0"/>
              <a:chExt cx="780113" cy="4292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5080"/>
                <a:ext cx="780113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780113" h="434340">
                    <a:moveTo>
                      <a:pt x="762333" y="187960"/>
                    </a:moveTo>
                    <a:lnTo>
                      <a:pt x="500713" y="11430"/>
                    </a:lnTo>
                    <a:cubicBezTo>
                      <a:pt x="482933" y="0"/>
                      <a:pt x="460073" y="3810"/>
                      <a:pt x="447373" y="21590"/>
                    </a:cubicBezTo>
                    <a:cubicBezTo>
                      <a:pt x="435943" y="39370"/>
                      <a:pt x="439753" y="62230"/>
                      <a:pt x="457533" y="74930"/>
                    </a:cubicBezTo>
                    <a:lnTo>
                      <a:pt x="616283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616283" y="257810"/>
                    </a:lnTo>
                    <a:lnTo>
                      <a:pt x="457533" y="364490"/>
                    </a:lnTo>
                    <a:cubicBezTo>
                      <a:pt x="439753" y="375920"/>
                      <a:pt x="435943" y="400050"/>
                      <a:pt x="447373" y="417830"/>
                    </a:cubicBezTo>
                    <a:cubicBezTo>
                      <a:pt x="454993" y="429260"/>
                      <a:pt x="466423" y="434340"/>
                      <a:pt x="479123" y="434340"/>
                    </a:cubicBezTo>
                    <a:cubicBezTo>
                      <a:pt x="486743" y="434340"/>
                      <a:pt x="494363" y="431800"/>
                      <a:pt x="500713" y="427990"/>
                    </a:cubicBezTo>
                    <a:lnTo>
                      <a:pt x="763603" y="251460"/>
                    </a:lnTo>
                    <a:cubicBezTo>
                      <a:pt x="773763" y="243840"/>
                      <a:pt x="780113" y="232410"/>
                      <a:pt x="780113" y="219710"/>
                    </a:cubicBezTo>
                    <a:cubicBezTo>
                      <a:pt x="780113" y="207010"/>
                      <a:pt x="773763" y="195580"/>
                      <a:pt x="762333" y="18796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14534" y="1679183"/>
            <a:ext cx="8879420" cy="79692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5400000">
            <a:off x="-2820714" y="5007256"/>
            <a:ext cx="9054636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uce"/>
              </a:rPr>
              <a:t> </a:t>
            </a:r>
          </a:p>
          <a:p>
            <a:pPr algn="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uce"/>
              </a:rPr>
              <a:t>Tanzania Women's Digital Inclusion ECOSYSTEM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88319" y="9753031"/>
            <a:ext cx="1499744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3263049" y="4667030"/>
            <a:ext cx="2352675" cy="308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Apps &amp; Girls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TAMWA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WILDAF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She Found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Buni Hub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Ndoto Hub  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TGNP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DOT Tanzania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Jamii Forums 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Friedrich Ebert Stiftung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Girl Effect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Bright Jamii</a:t>
            </a:r>
          </a:p>
          <a:p>
            <a:pPr marL="297772" lvl="1" indent="-148886" algn="ctr">
              <a:lnSpc>
                <a:spcPts val="1930"/>
              </a:lnSpc>
              <a:buFont typeface="Arial"/>
              <a:buChar char="•"/>
            </a:pPr>
            <a:r>
              <a:rPr lang="en-US" sz="1379">
                <a:solidFill>
                  <a:srgbClr val="FFFFFF"/>
                </a:solidFill>
                <a:latin typeface="Trocchi"/>
              </a:rPr>
              <a:t>Mwanamke na Uongozi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61808" y="2095023"/>
            <a:ext cx="3206204" cy="147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5104" lvl="1" indent="-152552" algn="ctr">
              <a:lnSpc>
                <a:spcPts val="1978"/>
              </a:lnSpc>
              <a:buFont typeface="Arial"/>
              <a:buChar char="•"/>
            </a:pPr>
            <a:r>
              <a:rPr lang="en-US" sz="1413">
                <a:solidFill>
                  <a:srgbClr val="FFFFFF"/>
                </a:solidFill>
                <a:latin typeface="Trocchi"/>
              </a:rPr>
              <a:t>Tanzania Women Chamber </a:t>
            </a:r>
          </a:p>
          <a:p>
            <a:pPr algn="ctr">
              <a:lnSpc>
                <a:spcPts val="1978"/>
              </a:lnSpc>
            </a:pPr>
            <a:r>
              <a:rPr lang="en-US" sz="1413">
                <a:solidFill>
                  <a:srgbClr val="FFFFFF"/>
                </a:solidFill>
                <a:latin typeface="Trocchi"/>
              </a:rPr>
              <a:t>of Commerce - GIZ</a:t>
            </a:r>
          </a:p>
          <a:p>
            <a:pPr marL="305104" lvl="1" indent="-152552" algn="ctr">
              <a:lnSpc>
                <a:spcPts val="1978"/>
              </a:lnSpc>
              <a:buFont typeface="Arial"/>
              <a:buChar char="•"/>
            </a:pPr>
            <a:r>
              <a:rPr lang="en-US" sz="1413">
                <a:solidFill>
                  <a:srgbClr val="FFFFFF"/>
                </a:solidFill>
                <a:latin typeface="Trocchi"/>
              </a:rPr>
              <a:t> Digitrade Project - US Embassy </a:t>
            </a:r>
          </a:p>
          <a:p>
            <a:pPr marL="305104" lvl="1" indent="-152552" algn="ctr">
              <a:lnSpc>
                <a:spcPts val="1978"/>
              </a:lnSpc>
              <a:buFont typeface="Arial"/>
              <a:buChar char="•"/>
            </a:pPr>
            <a:r>
              <a:rPr lang="en-US" sz="1413">
                <a:solidFill>
                  <a:srgbClr val="FFFFFF"/>
                </a:solidFill>
                <a:latin typeface="Trocchi"/>
              </a:rPr>
              <a:t>Dare to Shift- DOT Tanzania </a:t>
            </a:r>
          </a:p>
          <a:p>
            <a:pPr marL="305104" lvl="1" indent="-152552" algn="ctr">
              <a:lnSpc>
                <a:spcPts val="1978"/>
              </a:lnSpc>
              <a:buFont typeface="Arial"/>
              <a:buChar char="•"/>
            </a:pPr>
            <a:r>
              <a:rPr lang="en-US" sz="1413">
                <a:solidFill>
                  <a:srgbClr val="FFFFFF"/>
                </a:solidFill>
                <a:latin typeface="Trocchi"/>
              </a:rPr>
              <a:t>Her Initiative</a:t>
            </a:r>
          </a:p>
          <a:p>
            <a:pPr marL="305104" lvl="1" indent="-152552" algn="ctr">
              <a:lnSpc>
                <a:spcPts val="1978"/>
              </a:lnSpc>
              <a:buFont typeface="Arial"/>
              <a:buChar char="•"/>
            </a:pPr>
            <a:r>
              <a:rPr lang="en-US" sz="1413">
                <a:solidFill>
                  <a:srgbClr val="FFFFFF"/>
                </a:solidFill>
                <a:latin typeface="Trocchi"/>
              </a:rPr>
              <a:t>The Launchpad Tanzania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10938" y="8500800"/>
            <a:ext cx="2258616" cy="62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1810" lvl="1" indent="-125905">
              <a:lnSpc>
                <a:spcPts val="1632"/>
              </a:lnSpc>
              <a:buFont typeface="Arial"/>
              <a:buChar char="•"/>
            </a:pPr>
            <a:r>
              <a:rPr lang="en-US" sz="1166">
                <a:solidFill>
                  <a:srgbClr val="FFFFFF"/>
                </a:solidFill>
                <a:latin typeface="Trocchi"/>
              </a:rPr>
              <a:t>WILDAF</a:t>
            </a:r>
          </a:p>
          <a:p>
            <a:pPr marL="251810" lvl="1" indent="-125905">
              <a:lnSpc>
                <a:spcPts val="1632"/>
              </a:lnSpc>
              <a:buFont typeface="Arial"/>
              <a:buChar char="•"/>
            </a:pPr>
            <a:r>
              <a:rPr lang="en-US" sz="1166">
                <a:solidFill>
                  <a:srgbClr val="FFFFFF"/>
                </a:solidFill>
                <a:latin typeface="Trocchi"/>
              </a:rPr>
              <a:t>TAWLA</a:t>
            </a:r>
          </a:p>
          <a:p>
            <a:pPr marL="251810" lvl="1" indent="-125905">
              <a:lnSpc>
                <a:spcPts val="1632"/>
              </a:lnSpc>
              <a:buFont typeface="Arial"/>
              <a:buChar char="•"/>
            </a:pPr>
            <a:r>
              <a:rPr lang="en-US" sz="1166">
                <a:solidFill>
                  <a:srgbClr val="FFFFFF"/>
                </a:solidFill>
                <a:latin typeface="Trocchi"/>
              </a:rPr>
              <a:t>The Launchpad Tanzania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41066" y="5211910"/>
            <a:ext cx="2999184" cy="73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331" lvl="1" indent="-150666">
              <a:lnSpc>
                <a:spcPts val="1953"/>
              </a:lnSpc>
              <a:buFont typeface="Arial"/>
              <a:buChar char="•"/>
            </a:pPr>
            <a:r>
              <a:rPr lang="en-US" sz="1395">
                <a:solidFill>
                  <a:srgbClr val="FFFFFF"/>
                </a:solidFill>
                <a:latin typeface="Trocchi"/>
              </a:rPr>
              <a:t>The Launchpad Tanzania</a:t>
            </a:r>
          </a:p>
          <a:p>
            <a:pPr marL="301331" lvl="1" indent="-150666">
              <a:lnSpc>
                <a:spcPts val="1953"/>
              </a:lnSpc>
              <a:buFont typeface="Arial"/>
              <a:buChar char="•"/>
            </a:pPr>
            <a:r>
              <a:rPr lang="en-US" sz="1395">
                <a:solidFill>
                  <a:srgbClr val="FFFFFF"/>
                </a:solidFill>
                <a:latin typeface="Trocchi"/>
              </a:rPr>
              <a:t>Panda Digital - Her Initiative  </a:t>
            </a:r>
          </a:p>
          <a:p>
            <a:pPr marL="301331" lvl="1" indent="-150666">
              <a:lnSpc>
                <a:spcPts val="1953"/>
              </a:lnSpc>
              <a:buFont typeface="Arial"/>
              <a:buChar char="•"/>
            </a:pPr>
            <a:r>
              <a:rPr lang="en-US" sz="1395">
                <a:solidFill>
                  <a:srgbClr val="FFFFFF"/>
                </a:solidFill>
                <a:latin typeface="Trocchi"/>
              </a:rPr>
              <a:t>Ndoto Hub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14303" y="8599775"/>
            <a:ext cx="3187303" cy="850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6897" lvl="1" indent="-108448">
              <a:lnSpc>
                <a:spcPts val="1406"/>
              </a:lnSpc>
              <a:buFont typeface="Arial"/>
              <a:buChar char="•"/>
            </a:pPr>
            <a:r>
              <a:rPr lang="en-US" sz="1004">
                <a:solidFill>
                  <a:srgbClr val="FFFFFF"/>
                </a:solidFill>
                <a:latin typeface="Trocchi"/>
              </a:rPr>
              <a:t>Tanzania Communication RegulatoryAuthority </a:t>
            </a:r>
          </a:p>
          <a:p>
            <a:pPr marL="216897" lvl="1" indent="-108448">
              <a:lnSpc>
                <a:spcPts val="1406"/>
              </a:lnSpc>
              <a:buFont typeface="Arial"/>
              <a:buChar char="•"/>
            </a:pPr>
            <a:r>
              <a:rPr lang="en-US" sz="1004">
                <a:solidFill>
                  <a:srgbClr val="FFFFFF"/>
                </a:solidFill>
                <a:latin typeface="Trocchi"/>
              </a:rPr>
              <a:t>UCSAF</a:t>
            </a:r>
          </a:p>
          <a:p>
            <a:pPr marL="216897" lvl="1" indent="-108448">
              <a:lnSpc>
                <a:spcPts val="1406"/>
              </a:lnSpc>
              <a:buFont typeface="Arial"/>
              <a:buChar char="•"/>
            </a:pPr>
            <a:r>
              <a:rPr lang="en-US" sz="1004">
                <a:solidFill>
                  <a:srgbClr val="FFFFFF"/>
                </a:solidFill>
                <a:latin typeface="Trocchi"/>
              </a:rPr>
              <a:t>ICT Commission</a:t>
            </a:r>
          </a:p>
          <a:p>
            <a:pPr algn="ctr">
              <a:lnSpc>
                <a:spcPts val="1406"/>
              </a:lnSpc>
            </a:pPr>
            <a:endParaRPr lang="en-US" sz="1004">
              <a:solidFill>
                <a:srgbClr val="FFFFFF"/>
              </a:solidFill>
              <a:latin typeface="Trocchi"/>
            </a:endParaRPr>
          </a:p>
          <a:p>
            <a:pPr algn="ctr">
              <a:lnSpc>
                <a:spcPts val="1406"/>
              </a:lnSpc>
            </a:pPr>
            <a:r>
              <a:rPr lang="en-US" sz="1004">
                <a:solidFill>
                  <a:srgbClr val="FFFFFF"/>
                </a:solidFill>
                <a:latin typeface="Trocchi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53078" y="2100119"/>
            <a:ext cx="2196703" cy="103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1310" lvl="1" indent="-130655">
              <a:lnSpc>
                <a:spcPts val="1694"/>
              </a:lnSpc>
              <a:buFont typeface="Arial"/>
              <a:buChar char="•"/>
            </a:pPr>
            <a:r>
              <a:rPr lang="en-US" sz="1210">
                <a:solidFill>
                  <a:srgbClr val="FFFFFF"/>
                </a:solidFill>
                <a:latin typeface="Trocchi"/>
              </a:rPr>
              <a:t>The Launchpad Tanzania</a:t>
            </a:r>
          </a:p>
          <a:p>
            <a:pPr marL="261310" lvl="1" indent="-130655">
              <a:lnSpc>
                <a:spcPts val="1694"/>
              </a:lnSpc>
              <a:buFont typeface="Arial"/>
              <a:buChar char="•"/>
            </a:pPr>
            <a:r>
              <a:rPr lang="en-US" sz="1210">
                <a:solidFill>
                  <a:srgbClr val="FFFFFF"/>
                </a:solidFill>
                <a:latin typeface="Trocchi"/>
              </a:rPr>
              <a:t>WILDAF</a:t>
            </a:r>
          </a:p>
          <a:p>
            <a:pPr marL="261310" lvl="1" indent="-130655">
              <a:lnSpc>
                <a:spcPts val="1694"/>
              </a:lnSpc>
              <a:buFont typeface="Arial"/>
              <a:buChar char="•"/>
            </a:pPr>
            <a:r>
              <a:rPr lang="en-US" sz="1210">
                <a:solidFill>
                  <a:srgbClr val="FFFFFF"/>
                </a:solidFill>
                <a:latin typeface="Trocchi"/>
              </a:rPr>
              <a:t>TAMWA</a:t>
            </a:r>
          </a:p>
          <a:p>
            <a:pPr marL="261310" lvl="1" indent="-130655">
              <a:lnSpc>
                <a:spcPts val="1694"/>
              </a:lnSpc>
              <a:buFont typeface="Arial"/>
              <a:buChar char="•"/>
            </a:pPr>
            <a:r>
              <a:rPr lang="en-US" sz="1210">
                <a:solidFill>
                  <a:srgbClr val="FFFFFF"/>
                </a:solidFill>
                <a:latin typeface="Trocchi"/>
              </a:rPr>
              <a:t>TGNP</a:t>
            </a:r>
          </a:p>
          <a:p>
            <a:pPr marL="261310" lvl="1" indent="-130655">
              <a:lnSpc>
                <a:spcPts val="1694"/>
              </a:lnSpc>
              <a:buFont typeface="Arial"/>
              <a:buChar char="•"/>
            </a:pPr>
            <a:r>
              <a:rPr lang="en-US" sz="1210">
                <a:solidFill>
                  <a:srgbClr val="FFFFFF"/>
                </a:solidFill>
                <a:latin typeface="Trocchi"/>
              </a:rPr>
              <a:t>Jamii Forums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26852" y="2219800"/>
            <a:ext cx="1236315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Digital Economy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Entry Programs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68435" y="2189320"/>
            <a:ext cx="762446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Lobbying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&amp;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Advocacy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10811" y="5558603"/>
            <a:ext cx="1338262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Online Resources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90698" y="5361825"/>
            <a:ext cx="82138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CAPACITY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BUILDING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31801" y="8625578"/>
            <a:ext cx="626418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 Bold"/>
              </a:rPr>
              <a:t>Support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29390" y="8800313"/>
            <a:ext cx="1355347" cy="356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8"/>
              </a:lnSpc>
            </a:pPr>
            <a:r>
              <a:rPr lang="en-US" sz="962">
                <a:solidFill>
                  <a:srgbClr val="000000"/>
                </a:solidFill>
                <a:latin typeface="Arimo Bold"/>
              </a:rPr>
              <a:t>Authorities/Regulators</a:t>
            </a:r>
          </a:p>
          <a:p>
            <a:pPr algn="ctr">
              <a:lnSpc>
                <a:spcPts val="1348"/>
              </a:lnSpc>
            </a:pPr>
            <a:r>
              <a:rPr lang="en-US" sz="962">
                <a:solidFill>
                  <a:srgbClr val="000000"/>
                </a:solidFill>
                <a:latin typeface="Arimo Bold"/>
              </a:rPr>
              <a:t>Commisions  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1266" y="8828888"/>
            <a:ext cx="668874" cy="9936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55200" y="640896"/>
            <a:ext cx="13676433" cy="14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3"/>
              </a:lnSpc>
            </a:pPr>
            <a:r>
              <a:rPr lang="en-US" sz="5003">
                <a:solidFill>
                  <a:srgbClr val="000000"/>
                </a:solidFill>
                <a:latin typeface="Telegraf"/>
              </a:rPr>
              <a:t>EMERGING TRENDS &amp; OPPORTUNITIES FOR WOMEN AND DIGITALISATION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55200" y="4420118"/>
            <a:ext cx="3240564" cy="567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elegraf"/>
              </a:rPr>
              <a:t>Major shift from offline to online businesses - with new opportunities emerging like online grocery shopping , online fashion and accessories shopping, and catering - </a:t>
            </a:r>
            <a:r>
              <a:rPr lang="en-US" sz="1800">
                <a:solidFill>
                  <a:srgbClr val="000000"/>
                </a:solidFill>
                <a:latin typeface="Telegraf Bold"/>
              </a:rPr>
              <a:t>Source COVID 19 TZ Realities Survey for SMEs and Micro Enterprises</a:t>
            </a:r>
          </a:p>
          <a:p>
            <a:pPr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Telegraf Bold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Telegraf Bold"/>
              </a:rPr>
              <a:t>77</a:t>
            </a:r>
            <a:r>
              <a:rPr lang="en-US" sz="1800">
                <a:solidFill>
                  <a:srgbClr val="000000"/>
                </a:solidFill>
                <a:latin typeface="Telegraf"/>
              </a:rPr>
              <a:t>% of 100 women surveyed by The Launchpad said they use digital platforms to advertise and promote their businesses</a:t>
            </a:r>
            <a:r>
              <a:rPr lang="en-US" sz="1800">
                <a:solidFill>
                  <a:srgbClr val="000000"/>
                </a:solidFill>
                <a:latin typeface="Telegraf Bold"/>
              </a:rPr>
              <a:t>  - Source LP Digital Short Survey on Online Participation of Women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33144" y="5608234"/>
            <a:ext cx="3240564" cy="222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elegraf"/>
              </a:rPr>
              <a:t>Observed trend on Youtube, Instagram Reels and TikTok</a:t>
            </a:r>
          </a:p>
          <a:p>
            <a:pPr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Telegraf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Telegraf"/>
              </a:rPr>
              <a:t>Freelancing and Online Gigs trending topic and point of discussion for female users age  25-30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80491" y="7035046"/>
            <a:ext cx="3240564" cy="127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Telegraf"/>
              </a:rPr>
              <a:t>Observed trend on Twitter, Instagram and Tiktok for female users with followers over 5000+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055200" y="2363481"/>
            <a:ext cx="3760014" cy="1884616"/>
            <a:chOff x="0" y="0"/>
            <a:chExt cx="5013352" cy="251282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013352" cy="2512821"/>
              <a:chOff x="0" y="0"/>
              <a:chExt cx="1271906" cy="63751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71906" cy="637512"/>
              </a:xfrm>
              <a:custGeom>
                <a:avLst/>
                <a:gdLst/>
                <a:ahLst/>
                <a:cxnLst/>
                <a:rect l="l" t="t" r="r" b="b"/>
                <a:pathLst>
                  <a:path w="1271906" h="637512">
                    <a:moveTo>
                      <a:pt x="0" y="0"/>
                    </a:moveTo>
                    <a:lnTo>
                      <a:pt x="1271906" y="0"/>
                    </a:lnTo>
                    <a:lnTo>
                      <a:pt x="1271906" y="637512"/>
                    </a:lnTo>
                    <a:lnTo>
                      <a:pt x="0" y="637512"/>
                    </a:lnTo>
                    <a:close/>
                  </a:path>
                </a:pathLst>
              </a:custGeom>
              <a:solidFill>
                <a:srgbClr val="FF814B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63340" y="103251"/>
              <a:ext cx="4486672" cy="223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Telegraf Bold"/>
                </a:rPr>
                <a:t>Women Entrepreneurs - low hanging fruit - offline businesses to online 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13409" y="3544485"/>
            <a:ext cx="3760014" cy="1884616"/>
            <a:chOff x="0" y="0"/>
            <a:chExt cx="5013352" cy="251282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013352" cy="2512821"/>
              <a:chOff x="0" y="0"/>
              <a:chExt cx="1271906" cy="63751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71906" cy="637512"/>
              </a:xfrm>
              <a:custGeom>
                <a:avLst/>
                <a:gdLst/>
                <a:ahLst/>
                <a:cxnLst/>
                <a:rect l="l" t="t" r="r" b="b"/>
                <a:pathLst>
                  <a:path w="1271906" h="637512">
                    <a:moveTo>
                      <a:pt x="0" y="0"/>
                    </a:moveTo>
                    <a:lnTo>
                      <a:pt x="1271906" y="0"/>
                    </a:lnTo>
                    <a:lnTo>
                      <a:pt x="1271906" y="637512"/>
                    </a:lnTo>
                    <a:lnTo>
                      <a:pt x="0" y="637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92979" y="103251"/>
              <a:ext cx="3544292" cy="223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Telegraf Bold"/>
                </a:rPr>
                <a:t>Digital Content Creation &amp;  Online Freelancing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99541" y="5175832"/>
            <a:ext cx="3760014" cy="1465516"/>
            <a:chOff x="0" y="0"/>
            <a:chExt cx="5013352" cy="195402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013352" cy="1954021"/>
              <a:chOff x="0" y="0"/>
              <a:chExt cx="1271906" cy="49574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271906" cy="495742"/>
              </a:xfrm>
              <a:custGeom>
                <a:avLst/>
                <a:gdLst/>
                <a:ahLst/>
                <a:cxnLst/>
                <a:rect l="l" t="t" r="r" b="b"/>
                <a:pathLst>
                  <a:path w="1271906" h="495742">
                    <a:moveTo>
                      <a:pt x="0" y="0"/>
                    </a:moveTo>
                    <a:lnTo>
                      <a:pt x="1271906" y="0"/>
                    </a:lnTo>
                    <a:lnTo>
                      <a:pt x="1271906" y="495742"/>
                    </a:lnTo>
                    <a:lnTo>
                      <a:pt x="0" y="495742"/>
                    </a:lnTo>
                    <a:close/>
                  </a:path>
                </a:pathLst>
              </a:custGeom>
              <a:solidFill>
                <a:srgbClr val="FD9D24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46300" y="103251"/>
              <a:ext cx="3197622" cy="1671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Telegraf Bold"/>
                </a:rPr>
                <a:t>Digital Influencing and Marketing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88390" y="1470140"/>
            <a:ext cx="5820273" cy="53319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502" y="2222809"/>
            <a:ext cx="8081148" cy="3346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587"/>
          <a:stretch>
            <a:fillRect/>
          </a:stretch>
        </p:blipFill>
        <p:spPr>
          <a:xfrm>
            <a:off x="9053890" y="6802054"/>
            <a:ext cx="7630584" cy="3451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5502" y="5938830"/>
            <a:ext cx="6834517" cy="29330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5502" y="8871861"/>
            <a:ext cx="668874" cy="9936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05783" y="151039"/>
            <a:ext cx="13676433" cy="14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3"/>
              </a:lnSpc>
            </a:pPr>
            <a:r>
              <a:rPr lang="en-US" sz="5003">
                <a:solidFill>
                  <a:srgbClr val="000000"/>
                </a:solidFill>
                <a:latin typeface="Telegraf"/>
              </a:rPr>
              <a:t>EMERGING TRENDS &amp; OPPORTUNITIES FOR WOMEN AND DIGITALISATION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1072</Words>
  <Application>Microsoft Office PowerPoint</Application>
  <PresentationFormat>Custom</PresentationFormat>
  <Paragraphs>220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Arimo</vt:lpstr>
      <vt:lpstr>Telegraf</vt:lpstr>
      <vt:lpstr>Barlow Medium Bold</vt:lpstr>
      <vt:lpstr>Open Sauce</vt:lpstr>
      <vt:lpstr>Barlow Medium</vt:lpstr>
      <vt:lpstr>Open Sauce Bold</vt:lpstr>
      <vt:lpstr>Arimo Bold Italics</vt:lpstr>
      <vt:lpstr>Telegraf Bold</vt:lpstr>
      <vt:lpstr>Open Sauce Light Bold</vt:lpstr>
      <vt:lpstr>Arimo Bold</vt:lpstr>
      <vt:lpstr>CS Gordon Serif</vt:lpstr>
      <vt:lpstr>Trocchi</vt:lpstr>
      <vt:lpstr>Open Sauce Light</vt:lpstr>
      <vt:lpstr>Calibri</vt:lpstr>
      <vt:lpstr>Arial</vt:lpstr>
      <vt:lpstr>Abril Fatface</vt:lpstr>
      <vt:lpstr>Barlow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SYMPOSIUM PRESENTATION</dc:title>
  <dc:creator>WiLDAF</dc:creator>
  <cp:lastModifiedBy>Admin</cp:lastModifiedBy>
  <cp:revision>2</cp:revision>
  <dcterms:created xsi:type="dcterms:W3CDTF">2006-08-16T00:00:00Z</dcterms:created>
  <dcterms:modified xsi:type="dcterms:W3CDTF">2021-12-02T06:27:18Z</dcterms:modified>
  <dc:identifier>DAExW7MHqW8</dc:identifier>
</cp:coreProperties>
</file>